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tags/tag8.xml" ContentType="application/vnd.openxmlformats-officedocument.presentationml.tags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tags/tag4.xml" ContentType="application/vnd.openxmlformats-officedocument.presentationml.tags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Default Extension="emf" ContentType="image/x-emf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Default Extension="vml" ContentType="application/vnd.openxmlformats-officedocument.vmlDrawing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tags/tag6.xml" ContentType="application/vnd.openxmlformats-officedocument.presentationml.tags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commentAuthors.xml" ContentType="application/vnd.openxmlformats-officedocument.presentationml.commentAuthor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67" r:id="rId2"/>
    <p:sldMasterId id="2147483669" r:id="rId3"/>
    <p:sldMasterId id="2147483680" r:id="rId4"/>
  </p:sldMasterIdLst>
  <p:notesMasterIdLst>
    <p:notesMasterId r:id="rId53"/>
  </p:notesMasterIdLst>
  <p:sldIdLst>
    <p:sldId id="293" r:id="rId5"/>
    <p:sldId id="257" r:id="rId6"/>
    <p:sldId id="282" r:id="rId7"/>
    <p:sldId id="259" r:id="rId8"/>
    <p:sldId id="260" r:id="rId9"/>
    <p:sldId id="296" r:id="rId10"/>
    <p:sldId id="303" r:id="rId11"/>
    <p:sldId id="262" r:id="rId12"/>
    <p:sldId id="301" r:id="rId13"/>
    <p:sldId id="266" r:id="rId14"/>
    <p:sldId id="268" r:id="rId15"/>
    <p:sldId id="284" r:id="rId16"/>
    <p:sldId id="269" r:id="rId17"/>
    <p:sldId id="309" r:id="rId18"/>
    <p:sldId id="280" r:id="rId19"/>
    <p:sldId id="307" r:id="rId20"/>
    <p:sldId id="285" r:id="rId21"/>
    <p:sldId id="310" r:id="rId22"/>
    <p:sldId id="304" r:id="rId23"/>
    <p:sldId id="287" r:id="rId24"/>
    <p:sldId id="306" r:id="rId25"/>
    <p:sldId id="308" r:id="rId26"/>
    <p:sldId id="312" r:id="rId27"/>
    <p:sldId id="313" r:id="rId28"/>
    <p:sldId id="314" r:id="rId29"/>
    <p:sldId id="315" r:id="rId30"/>
    <p:sldId id="316" r:id="rId31"/>
    <p:sldId id="317" r:id="rId32"/>
    <p:sldId id="319" r:id="rId33"/>
    <p:sldId id="318" r:id="rId34"/>
    <p:sldId id="321" r:id="rId35"/>
    <p:sldId id="322" r:id="rId36"/>
    <p:sldId id="323" r:id="rId37"/>
    <p:sldId id="324" r:id="rId38"/>
    <p:sldId id="325" r:id="rId39"/>
    <p:sldId id="327" r:id="rId40"/>
    <p:sldId id="326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279" r:id="rId52"/>
  </p:sldIdLst>
  <p:sldSz cx="9144000" cy="6858000" type="screen4x3"/>
  <p:notesSz cx="7010400" cy="92964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0133017" initials="a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4BD"/>
    <a:srgbClr val="A0D7DE"/>
    <a:srgbClr val="E6B9B8"/>
    <a:srgbClr val="CCFFCC"/>
    <a:srgbClr val="CCFF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9317A74-A311-45B3-846C-A32F769EEF76}" type="datetimeFigureOut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AC4AC5C-14A6-49C1-B6E7-939950808A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A51E4B-8619-46DB-B119-9BD26BB2F536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A51E4B-8619-46DB-B119-9BD26BB2F536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 txBox="1">
            <a:spLocks noGrp="1" noChangeArrowheads="1"/>
          </p:cNvSpPr>
          <p:nvPr/>
        </p:nvSpPr>
        <p:spPr bwMode="auto">
          <a:xfrm>
            <a:off x="3973778" y="8830659"/>
            <a:ext cx="3035102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36" tIns="46368" rIns="92736" bIns="46368" anchor="b"/>
          <a:lstStyle/>
          <a:p>
            <a:pPr defTabSz="924236" fontAlgn="base">
              <a:spcBef>
                <a:spcPct val="0"/>
              </a:spcBef>
              <a:spcAft>
                <a:spcPct val="0"/>
              </a:spcAft>
            </a:pPr>
            <a:fld id="{2F7974BA-0D0A-4128-912E-4112D91E8D3A}" type="slidenum">
              <a:rPr lang="en-US" sz="1200">
                <a:solidFill>
                  <a:prstClr val="black"/>
                </a:solidFill>
                <a:latin typeface="Arial" charset="0"/>
                <a:cs typeface="Arial" charset="0"/>
              </a:rPr>
              <a:pPr defTabSz="924236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736" tIns="46368" rIns="92736" bIns="46368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A51E4B-8619-46DB-B119-9BD26BB2F536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A51E4B-8619-46DB-B119-9BD26BB2F536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F4E9EA-640C-4942-8442-554438E26BA0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306DA1-6D26-46FD-96DE-0CE6B63BAE1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0348" indent="-220348"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859D0C-0EEB-4EDE-A8B8-7A1A456A6F20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A51E4B-8619-46DB-B119-9BD26BB2F536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33800" y="6477000"/>
            <a:ext cx="990600" cy="2063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68006-6551-4CCF-9494-A965BD8F551A}" type="slidenum">
              <a:rPr lang="en-US" b="1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33800" y="6477000"/>
            <a:ext cx="990600" cy="2063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68006-6551-4CCF-9494-A965BD8F551A}" type="slidenum">
              <a:rPr lang="en-US" b="1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33800" y="6477000"/>
            <a:ext cx="990600" cy="2063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68006-6551-4CCF-9494-A965BD8F551A}" type="slidenum">
              <a:rPr lang="en-US" b="1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Larg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No Title Larg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733800" y="6477000"/>
            <a:ext cx="990600" cy="2063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68006-6551-4CCF-9494-A965BD8F551A}" type="slidenum">
              <a:rPr lang="en-US" b="1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tags" Target="../tags/tag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eg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Rectangle 25"/>
          <p:cNvSpPr>
            <a:spLocks noChangeArrowheads="1"/>
          </p:cNvSpPr>
          <p:nvPr userDrawn="1"/>
        </p:nvSpPr>
        <p:spPr bwMode="auto">
          <a:xfrm>
            <a:off x="338138" y="6477000"/>
            <a:ext cx="8462962" cy="315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1029" name="Picture 8" descr="ti_hz_1c_pos_rgb_jpg.jp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1950" y="6503988"/>
            <a:ext cx="11318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>
            <p:custDataLst>
              <p:tags r:id="rId6"/>
            </p:custDataLst>
          </p:nvPr>
        </p:nvSpPr>
        <p:spPr>
          <a:xfrm>
            <a:off x="7405897" y="6520036"/>
            <a:ext cx="1357103" cy="24006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cs typeface="Arial" charset="0"/>
              </a:rPr>
              <a:t>Multicore 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cs typeface="Arial" charset="0"/>
              </a:rPr>
              <a:t>Training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Rectangle 25"/>
          <p:cNvSpPr>
            <a:spLocks noChangeArrowheads="1"/>
          </p:cNvSpPr>
          <p:nvPr userDrawn="1"/>
        </p:nvSpPr>
        <p:spPr bwMode="auto">
          <a:xfrm>
            <a:off x="338138" y="6477000"/>
            <a:ext cx="8462962" cy="315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1029" name="Picture 8" descr="ti_hz_1c_pos_rgb_jpg.jp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1950" y="6503988"/>
            <a:ext cx="11318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>
            <p:custDataLst>
              <p:tags r:id="rId4"/>
            </p:custDataLst>
          </p:nvPr>
        </p:nvSpPr>
        <p:spPr>
          <a:xfrm>
            <a:off x="7405897" y="6520036"/>
            <a:ext cx="1357103" cy="24006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cs typeface="Arial" charset="0"/>
              </a:rPr>
              <a:t>Multicore 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cs typeface="Arial" charset="0"/>
              </a:rPr>
              <a:t>Training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Rectangle 25"/>
          <p:cNvSpPr>
            <a:spLocks noChangeArrowheads="1"/>
          </p:cNvSpPr>
          <p:nvPr userDrawn="1"/>
        </p:nvSpPr>
        <p:spPr bwMode="auto">
          <a:xfrm>
            <a:off x="338138" y="6477000"/>
            <a:ext cx="8462962" cy="315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1029" name="Picture 8" descr="ti_hz_1c_pos_rgb_jpg.jp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950" y="6503988"/>
            <a:ext cx="11318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>
            <p:custDataLst>
              <p:tags r:id="rId5"/>
            </p:custDataLst>
          </p:nvPr>
        </p:nvSpPr>
        <p:spPr>
          <a:xfrm>
            <a:off x="7405897" y="6520036"/>
            <a:ext cx="1357103" cy="24006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cs typeface="Arial" charset="0"/>
              </a:rPr>
              <a:t>Multicore 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cs typeface="Arial" charset="0"/>
              </a:rPr>
              <a:t>Training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Rectangle 25"/>
          <p:cNvSpPr>
            <a:spLocks noChangeArrowheads="1"/>
          </p:cNvSpPr>
          <p:nvPr userDrawn="1"/>
        </p:nvSpPr>
        <p:spPr bwMode="auto">
          <a:xfrm>
            <a:off x="338138" y="6477000"/>
            <a:ext cx="8462962" cy="315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1029" name="Picture 8" descr="ti_hz_1c_pos_rgb_jpg.jp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950" y="6503988"/>
            <a:ext cx="11318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>
            <p:custDataLst>
              <p:tags r:id="rId5"/>
            </p:custDataLst>
          </p:nvPr>
        </p:nvSpPr>
        <p:spPr>
          <a:xfrm>
            <a:off x="7405897" y="6520036"/>
            <a:ext cx="1357103" cy="24006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cs typeface="Arial" charset="0"/>
              </a:rPr>
              <a:t>Multicore </a:t>
            </a:r>
            <a:r>
              <a:rPr lang="en-US" sz="1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0000"/>
                </a:solidFill>
                <a:cs typeface="Arial" charset="0"/>
              </a:rPr>
              <a:t>Training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processors.wiki.ti.com/index.php/Software_librari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iticalblue.com/" TargetMode="External"/><Relationship Id="rId2" Type="http://schemas.openxmlformats.org/officeDocument/2006/relationships/hyperlink" Target="http://polycoresoftwar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3l.com/" TargetMode="External"/><Relationship Id="rId4" Type="http://schemas.openxmlformats.org/officeDocument/2006/relationships/hyperlink" Target="http://www.enea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focus.ti.com/docs/toolsw/folders/print/bioslinuxmcsdk.html" TargetMode="External"/><Relationship Id="rId3" Type="http://schemas.openxmlformats.org/officeDocument/2006/relationships/tags" Target="../tags/tag38.xml"/><Relationship Id="rId7" Type="http://schemas.openxmlformats.org/officeDocument/2006/relationships/hyperlink" Target="http://focus.ti.com/docs/prod/folders/print/tms320c6670.html" TargetMode="Externa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1.xml"/><Relationship Id="rId11" Type="http://schemas.openxmlformats.org/officeDocument/2006/relationships/hyperlink" Target="http://processors.wiki.ti.com/index.php/BIOS_MCSDK_2.0_User_Guide" TargetMode="External"/><Relationship Id="rId5" Type="http://schemas.openxmlformats.org/officeDocument/2006/relationships/slideLayout" Target="../slideLayouts/slideLayout7.xml"/><Relationship Id="rId10" Type="http://schemas.openxmlformats.org/officeDocument/2006/relationships/hyperlink" Target="http://linux-c6x.org/" TargetMode="External"/><Relationship Id="rId4" Type="http://schemas.openxmlformats.org/officeDocument/2006/relationships/tags" Target="../tags/tag39.xml"/><Relationship Id="rId9" Type="http://schemas.openxmlformats.org/officeDocument/2006/relationships/hyperlink" Target="http://processors.wiki.ti.com/index.php/Category:Code_Composer_Studio_v5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i.com/product/tms320c6671" TargetMode="External"/><Relationship Id="rId13" Type="http://schemas.openxmlformats.org/officeDocument/2006/relationships/hyperlink" Target="http://www.ti.com/tool/demovideo-multicore" TargetMode="External"/><Relationship Id="rId3" Type="http://schemas.openxmlformats.org/officeDocument/2006/relationships/notesSlide" Target="../notesSlides/notesSlide12.xml"/><Relationship Id="rId7" Type="http://schemas.openxmlformats.org/officeDocument/2006/relationships/hyperlink" Target="http://www.ti.com/product/tms320c6670" TargetMode="External"/><Relationship Id="rId12" Type="http://schemas.openxmlformats.org/officeDocument/2006/relationships/hyperlink" Target="http://www.ti.com/tool/bioslinuxmcsdk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hyperlink" Target="http://www.ti.com/product/tms320c6657" TargetMode="External"/><Relationship Id="rId11" Type="http://schemas.openxmlformats.org/officeDocument/2006/relationships/hyperlink" Target="http://www.ti.com/product/tms320c6678" TargetMode="External"/><Relationship Id="rId5" Type="http://schemas.openxmlformats.org/officeDocument/2006/relationships/hyperlink" Target="http://www.ti.com/product/tms320c6655" TargetMode="External"/><Relationship Id="rId10" Type="http://schemas.openxmlformats.org/officeDocument/2006/relationships/hyperlink" Target="http://www.ti.com/product/tms320c6674" TargetMode="External"/><Relationship Id="rId4" Type="http://schemas.openxmlformats.org/officeDocument/2006/relationships/hyperlink" Target="http://www.ti.com/product/tms320c6654" TargetMode="External"/><Relationship Id="rId9" Type="http://schemas.openxmlformats.org/officeDocument/2006/relationships/hyperlink" Target="http://www.ti.com/product/tms320c6672" TargetMode="External"/><Relationship Id="rId1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hyperlink" Target="http://e2e.ti.com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6" Type="http://schemas.openxmlformats.org/officeDocument/2006/relationships/hyperlink" Target="http://processors.wiki.ti.com/index.php/Keystone_Device_Architecture" TargetMode="External"/><Relationship Id="rId5" Type="http://schemas.openxmlformats.org/officeDocument/2006/relationships/hyperlink" Target="http://software-dl.ti.com/sdoemb/sdoemb_public_sw/bios_mcsdk/latest/index_FDS.html" TargetMode="External"/><Relationship Id="rId4" Type="http://schemas.openxmlformats.org/officeDocument/2006/relationships/hyperlink" Target="http://www.ti.com/tool/bioslinuxmcsd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3200400"/>
          </a:xfrm>
        </p:spPr>
        <p:txBody>
          <a:bodyPr>
            <a:normAutofit/>
          </a:bodyPr>
          <a:lstStyle/>
          <a:p>
            <a:r>
              <a:rPr lang="en-US" sz="3200" b="0" dirty="0" smtClean="0"/>
              <a:t/>
            </a:r>
            <a:br>
              <a:rPr lang="en-US" sz="3200" b="0" dirty="0" smtClean="0"/>
            </a:br>
            <a:r>
              <a:rPr lang="en-US" b="0" dirty="0" smtClean="0">
                <a:latin typeface="Calibri" pitchFamily="34" charset="0"/>
                <a:cs typeface="Calibri" pitchFamily="34" charset="0"/>
              </a:rPr>
              <a:t>KeyStone Multicore</a:t>
            </a:r>
            <a:br>
              <a:rPr lang="en-US" b="0" dirty="0" smtClean="0">
                <a:latin typeface="Calibri" pitchFamily="34" charset="0"/>
                <a:cs typeface="Calibri" pitchFamily="34" charset="0"/>
              </a:rPr>
            </a:br>
            <a:r>
              <a:rPr lang="en-US" b="0" dirty="0" smtClean="0">
                <a:latin typeface="Calibri" pitchFamily="34" charset="0"/>
                <a:cs typeface="Calibri" pitchFamily="34" charset="0"/>
              </a:rPr>
              <a:t>Software Development Ecosystem</a:t>
            </a:r>
            <a:endParaRPr lang="en-US" b="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563562"/>
          </a:xfrm>
        </p:spPr>
        <p:txBody>
          <a:bodyPr>
            <a:noAutofit/>
          </a:bodyPr>
          <a:lstStyle/>
          <a:p>
            <a:r>
              <a:rPr lang="en-US" sz="3600" dirty="0" smtClean="0"/>
              <a:t>MCSDK Overview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Standard set of APIs to configure and utilize peripherals, accelerators, and other hardware resources</a:t>
            </a:r>
          </a:p>
          <a:p>
            <a:r>
              <a:rPr lang="en-US" sz="2400" dirty="0" smtClean="0"/>
              <a:t>Compliant implementation of packet- and network-based protocols </a:t>
            </a:r>
          </a:p>
          <a:p>
            <a:r>
              <a:rPr lang="en-US" sz="2400" dirty="0" smtClean="0"/>
              <a:t>Utilities to boot, test, debug, and monitor execution</a:t>
            </a:r>
          </a:p>
          <a:p>
            <a:r>
              <a:rPr lang="en-US" sz="2400" dirty="0" smtClean="0"/>
              <a:t>Individual core-based real-time operating system</a:t>
            </a:r>
          </a:p>
          <a:p>
            <a:r>
              <a:rPr lang="en-US" sz="2400" dirty="0" smtClean="0"/>
              <a:t>Communication and facilitated cooperation between processes, cores, and devices, as well as between peripherals and cores</a:t>
            </a:r>
          </a:p>
          <a:p>
            <a:r>
              <a:rPr lang="en-US" sz="2400" dirty="0" smtClean="0"/>
              <a:t>Optimized, ready-to-use algorithm libraries, example code, and demonstration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342900" y="104775"/>
            <a:ext cx="8458200" cy="657225"/>
          </a:xfrm>
        </p:spPr>
        <p:txBody>
          <a:bodyPr/>
          <a:lstStyle/>
          <a:p>
            <a:r>
              <a:rPr lang="en-US" sz="3600" dirty="0" smtClean="0"/>
              <a:t>MCSDK Advantages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069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Provides the core foundational building blocks for customers to quickly start developing embedded applications on TI high-performance multicore DSPs:</a:t>
            </a:r>
          </a:p>
          <a:p>
            <a:pPr lvl="1"/>
            <a:r>
              <a:rPr lang="en-US" sz="2000" dirty="0" smtClean="0"/>
              <a:t>Uses either the SYS/BIOS or Linux real-time operating system</a:t>
            </a:r>
          </a:p>
          <a:p>
            <a:pPr lvl="1"/>
            <a:r>
              <a:rPr lang="en-US" sz="2000" dirty="0" smtClean="0"/>
              <a:t>Accelerates time-to-market by focusing on ease of use and performance</a:t>
            </a:r>
          </a:p>
          <a:p>
            <a:pPr lvl="1"/>
            <a:r>
              <a:rPr lang="en-US" sz="2000" dirty="0" smtClean="0"/>
              <a:t>Provides multicore programming methodologies and utilities</a:t>
            </a:r>
          </a:p>
          <a:p>
            <a:r>
              <a:rPr lang="en-US" sz="2400" dirty="0" smtClean="0"/>
              <a:t>Simplifies porting of applications:</a:t>
            </a:r>
          </a:p>
          <a:p>
            <a:pPr lvl="1"/>
            <a:r>
              <a:rPr lang="en-US" sz="2000" dirty="0" smtClean="0"/>
              <a:t>To a standard evaluation platform</a:t>
            </a:r>
          </a:p>
          <a:p>
            <a:pPr lvl="1"/>
            <a:r>
              <a:rPr lang="en-US" sz="2000" dirty="0" smtClean="0"/>
              <a:t>From a standard evaluation platform to customer’s target platform</a:t>
            </a:r>
          </a:p>
          <a:p>
            <a:pPr lvl="1"/>
            <a:r>
              <a:rPr lang="en-US" sz="2000" dirty="0" smtClean="0"/>
              <a:t>To next generation platform hardware</a:t>
            </a:r>
          </a:p>
          <a:p>
            <a:r>
              <a:rPr lang="en-US" sz="2400" dirty="0" smtClean="0"/>
              <a:t>Available as a </a:t>
            </a:r>
            <a:r>
              <a:rPr lang="en-US" sz="2400" dirty="0" smtClean="0">
                <a:solidFill>
                  <a:srgbClr val="FF0000"/>
                </a:solidFill>
              </a:rPr>
              <a:t>free download </a:t>
            </a:r>
            <a:r>
              <a:rPr lang="en-US" sz="2400" dirty="0" smtClean="0"/>
              <a:t>on TI.com, bundled in one installer as source code along with pre-built libraries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BIOS-MCSDK Software Layers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65125" y="914400"/>
            <a:ext cx="8397875" cy="5127625"/>
            <a:chOff x="365125" y="914400"/>
            <a:chExt cx="8397875" cy="5127625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365125" y="5661025"/>
              <a:ext cx="8397875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Hardware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7620000" y="1752600"/>
              <a:ext cx="1143000" cy="33528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SYS/BIOS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RTOS</a:t>
              </a:r>
            </a:p>
          </p:txBody>
        </p:sp>
        <p:grpSp>
          <p:nvGrpSpPr>
            <p:cNvPr id="2" name="Group 48"/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381000" y="1752600"/>
              <a:ext cx="4267200" cy="990600"/>
              <a:chOff x="381000" y="1752600"/>
              <a:chExt cx="4267200" cy="990600"/>
            </a:xfrm>
          </p:grpSpPr>
          <p:sp>
            <p:nvSpPr>
              <p:cNvPr id="8" name="Rectangle 44"/>
              <p:cNvSpPr>
                <a:spLocks noChangeArrowheads="1"/>
              </p:cNvSpPr>
              <p:nvPr/>
            </p:nvSpPr>
            <p:spPr bwMode="auto">
              <a:xfrm>
                <a:off x="381000" y="1752600"/>
                <a:ext cx="4267200" cy="990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Ctr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b="1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Software Framework Components</a:t>
                </a:r>
              </a:p>
            </p:txBody>
          </p:sp>
          <p:sp>
            <p:nvSpPr>
              <p:cNvPr id="16" name="Rectangle 10"/>
              <p:cNvSpPr>
                <a:spLocks noChangeArrowheads="1"/>
              </p:cNvSpPr>
              <p:nvPr/>
            </p:nvSpPr>
            <p:spPr bwMode="auto">
              <a:xfrm>
                <a:off x="1350963" y="2057400"/>
                <a:ext cx="1150937" cy="6096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Inter-Processor</a:t>
                </a:r>
                <a:endPara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Communication</a:t>
                </a:r>
                <a:br>
                  <a:rPr lang="en-US" sz="1200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</a:br>
                <a:r>
                  <a:rPr lang="en-US" sz="1200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(IPC)</a:t>
                </a:r>
                <a:endPara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>
                <a:off x="2570163" y="2057400"/>
                <a:ext cx="1163637" cy="6096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Instrumentation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(MCSA)</a:t>
                </a:r>
              </a:p>
            </p:txBody>
          </p:sp>
        </p:grpSp>
        <p:grpSp>
          <p:nvGrpSpPr>
            <p:cNvPr id="3" name="Group 51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4724400" y="1752600"/>
              <a:ext cx="2794000" cy="990600"/>
              <a:chOff x="4724400" y="1752600"/>
              <a:chExt cx="2794000" cy="990600"/>
            </a:xfrm>
          </p:grpSpPr>
          <p:sp>
            <p:nvSpPr>
              <p:cNvPr id="7" name="Rectangle 50"/>
              <p:cNvSpPr>
                <a:spLocks noChangeArrowheads="1"/>
              </p:cNvSpPr>
              <p:nvPr/>
            </p:nvSpPr>
            <p:spPr bwMode="auto">
              <a:xfrm>
                <a:off x="4724400" y="1752600"/>
                <a:ext cx="2794000" cy="990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Ctr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b="1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Communication Protocols</a:t>
                </a:r>
              </a:p>
            </p:txBody>
          </p:sp>
          <p:sp>
            <p:nvSpPr>
              <p:cNvPr id="22566" name="Rectangle 14"/>
              <p:cNvSpPr>
                <a:spLocks noChangeArrowheads="1"/>
              </p:cNvSpPr>
              <p:nvPr/>
            </p:nvSpPr>
            <p:spPr bwMode="auto">
              <a:xfrm>
                <a:off x="5562600" y="2057400"/>
                <a:ext cx="1036637" cy="609600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TCP/IP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Networking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(NDK)</a:t>
                </a:r>
              </a:p>
            </p:txBody>
          </p:sp>
        </p:grpSp>
        <p:grpSp>
          <p:nvGrpSpPr>
            <p:cNvPr id="4" name="Group 49"/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381000" y="2819400"/>
              <a:ext cx="4257675" cy="1063625"/>
              <a:chOff x="381000" y="2819400"/>
              <a:chExt cx="4257675" cy="1063625"/>
            </a:xfrm>
          </p:grpSpPr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381000" y="2819400"/>
                <a:ext cx="4257675" cy="1063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Ctr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b="1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Algorithm Libraries</a:t>
                </a:r>
              </a:p>
            </p:txBody>
          </p:sp>
          <p:sp>
            <p:nvSpPr>
              <p:cNvPr id="31" name="Rectangle 37"/>
              <p:cNvSpPr>
                <a:spLocks noChangeArrowheads="1"/>
              </p:cNvSpPr>
              <p:nvPr/>
            </p:nvSpPr>
            <p:spPr bwMode="auto">
              <a:xfrm>
                <a:off x="838200" y="3124200"/>
                <a:ext cx="990600" cy="6635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DSPLIB</a:t>
                </a:r>
              </a:p>
            </p:txBody>
          </p:sp>
          <p:sp>
            <p:nvSpPr>
              <p:cNvPr id="32" name="Rectangle 38"/>
              <p:cNvSpPr>
                <a:spLocks noChangeArrowheads="1"/>
              </p:cNvSpPr>
              <p:nvPr/>
            </p:nvSpPr>
            <p:spPr bwMode="auto">
              <a:xfrm>
                <a:off x="1905000" y="3124200"/>
                <a:ext cx="990600" cy="6635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IMGLIB</a:t>
                </a:r>
              </a:p>
            </p:txBody>
          </p:sp>
          <p:sp>
            <p:nvSpPr>
              <p:cNvPr id="33" name="Rectangle 39"/>
              <p:cNvSpPr>
                <a:spLocks noChangeArrowheads="1"/>
              </p:cNvSpPr>
              <p:nvPr/>
            </p:nvSpPr>
            <p:spPr bwMode="auto">
              <a:xfrm>
                <a:off x="2971800" y="3124200"/>
                <a:ext cx="1066800" cy="6635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MATHLIB</a:t>
                </a:r>
              </a:p>
            </p:txBody>
          </p:sp>
        </p:grpSp>
        <p:grpSp>
          <p:nvGrpSpPr>
            <p:cNvPr id="5" name="Group 44"/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381000" y="914400"/>
              <a:ext cx="8382000" cy="762000"/>
              <a:chOff x="381000" y="914400"/>
              <a:chExt cx="8382000" cy="762000"/>
            </a:xfrm>
          </p:grpSpPr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381000" y="914400"/>
                <a:ext cx="8382000" cy="76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b="1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Demonstration Applications</a:t>
                </a:r>
                <a:endPara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8" name="Rectangle 46"/>
              <p:cNvSpPr>
                <a:spLocks noChangeArrowheads="1"/>
              </p:cNvSpPr>
              <p:nvPr/>
            </p:nvSpPr>
            <p:spPr bwMode="auto">
              <a:xfrm>
                <a:off x="2057400" y="1165225"/>
                <a:ext cx="917575" cy="4349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HUA/OOB</a:t>
                </a:r>
              </a:p>
            </p:txBody>
          </p:sp>
          <p:sp>
            <p:nvSpPr>
              <p:cNvPr id="39" name="Rectangle 47"/>
              <p:cNvSpPr>
                <a:spLocks noChangeArrowheads="1"/>
              </p:cNvSpPr>
              <p:nvPr/>
            </p:nvSpPr>
            <p:spPr bwMode="auto">
              <a:xfrm>
                <a:off x="3962400" y="1165225"/>
                <a:ext cx="990600" cy="4349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IO Bmarks</a:t>
                </a:r>
              </a:p>
            </p:txBody>
          </p:sp>
          <p:sp>
            <p:nvSpPr>
              <p:cNvPr id="40" name="Rectangle 49"/>
              <p:cNvSpPr>
                <a:spLocks noChangeArrowheads="1"/>
              </p:cNvSpPr>
              <p:nvPr/>
            </p:nvSpPr>
            <p:spPr bwMode="auto">
              <a:xfrm>
                <a:off x="5867400" y="1165225"/>
                <a:ext cx="1066800" cy="4349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Image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Processing</a:t>
                </a:r>
              </a:p>
            </p:txBody>
          </p:sp>
        </p:grpSp>
        <p:grpSp>
          <p:nvGrpSpPr>
            <p:cNvPr id="6" name="Group 45"/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366713" y="3933825"/>
              <a:ext cx="8396287" cy="1651000"/>
              <a:chOff x="366713" y="3933825"/>
              <a:chExt cx="8396287" cy="1651000"/>
            </a:xfrm>
          </p:grpSpPr>
          <p:sp>
            <p:nvSpPr>
              <p:cNvPr id="10" name="Rectangle 32"/>
              <p:cNvSpPr>
                <a:spLocks noChangeArrowheads="1"/>
              </p:cNvSpPr>
              <p:nvPr/>
            </p:nvSpPr>
            <p:spPr bwMode="auto">
              <a:xfrm>
                <a:off x="377825" y="3933825"/>
                <a:ext cx="4270375" cy="1190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b="1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Low-Level Drivers (LLDs)</a:t>
                </a:r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366713" y="5203825"/>
                <a:ext cx="8396287" cy="3810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Chip Support </a:t>
                </a:r>
                <a:r>
                  <a:rPr lang="en-US" sz="1200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Library (CSL)</a:t>
                </a:r>
                <a:endPara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457200" y="4267200"/>
                <a:ext cx="762000" cy="3587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EDMA3</a:t>
                </a:r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457200" y="4724400"/>
                <a:ext cx="762000" cy="3587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PCIe</a:t>
                </a:r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auto">
              <a:xfrm>
                <a:off x="1295400" y="4267200"/>
                <a:ext cx="762000" cy="3587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PA</a:t>
                </a:r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auto">
              <a:xfrm>
                <a:off x="1295400" y="4724400"/>
                <a:ext cx="762000" cy="3587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QMSS</a:t>
                </a:r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auto">
              <a:xfrm>
                <a:off x="2133600" y="4267200"/>
                <a:ext cx="762000" cy="3587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SRIO</a:t>
                </a:r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auto">
              <a:xfrm>
                <a:off x="2133600" y="4724400"/>
                <a:ext cx="762000" cy="3587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CPPI</a:t>
                </a:r>
              </a:p>
            </p:txBody>
          </p:sp>
          <p:sp>
            <p:nvSpPr>
              <p:cNvPr id="28" name="Rectangle 29"/>
              <p:cNvSpPr>
                <a:spLocks noChangeArrowheads="1"/>
              </p:cNvSpPr>
              <p:nvPr/>
            </p:nvSpPr>
            <p:spPr bwMode="auto">
              <a:xfrm>
                <a:off x="2971800" y="4267200"/>
                <a:ext cx="762000" cy="3587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FFTC</a:t>
                </a:r>
              </a:p>
            </p:txBody>
          </p:sp>
          <p:sp>
            <p:nvSpPr>
              <p:cNvPr id="29" name="Rectangle 30"/>
              <p:cNvSpPr>
                <a:spLocks noChangeArrowheads="1"/>
              </p:cNvSpPr>
              <p:nvPr/>
            </p:nvSpPr>
            <p:spPr bwMode="auto">
              <a:xfrm>
                <a:off x="2971800" y="4724400"/>
                <a:ext cx="762000" cy="3587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HyperLink</a:t>
                </a:r>
              </a:p>
            </p:txBody>
          </p:sp>
          <p:sp>
            <p:nvSpPr>
              <p:cNvPr id="30" name="Rectangle 31"/>
              <p:cNvSpPr>
                <a:spLocks noChangeArrowheads="1"/>
              </p:cNvSpPr>
              <p:nvPr/>
            </p:nvSpPr>
            <p:spPr bwMode="auto">
              <a:xfrm>
                <a:off x="3810000" y="4267200"/>
                <a:ext cx="762000" cy="3587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TSIP</a:t>
                </a:r>
              </a:p>
            </p:txBody>
          </p:sp>
          <p:sp>
            <p:nvSpPr>
              <p:cNvPr id="41" name="Rectangle 31"/>
              <p:cNvSpPr>
                <a:spLocks noChangeArrowheads="1"/>
              </p:cNvSpPr>
              <p:nvPr/>
            </p:nvSpPr>
            <p:spPr bwMode="auto">
              <a:xfrm>
                <a:off x="3810000" y="4724400"/>
                <a:ext cx="762000" cy="3587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…</a:t>
                </a:r>
              </a:p>
            </p:txBody>
          </p:sp>
        </p:grpSp>
        <p:grpSp>
          <p:nvGrpSpPr>
            <p:cNvPr id="19" name="Group 50"/>
            <p:cNvGrpSpPr>
              <a:grpSpLocks/>
            </p:cNvGrpSpPr>
            <p:nvPr>
              <p:custDataLst>
                <p:tags r:id="rId7"/>
              </p:custDataLst>
            </p:nvPr>
          </p:nvGrpSpPr>
          <p:grpSpPr bwMode="auto">
            <a:xfrm>
              <a:off x="4724400" y="2819400"/>
              <a:ext cx="2819400" cy="2308225"/>
              <a:chOff x="4724400" y="2819400"/>
              <a:chExt cx="2819400" cy="2308225"/>
            </a:xfrm>
          </p:grpSpPr>
          <p:sp>
            <p:nvSpPr>
              <p:cNvPr id="9" name="Rectangle 33"/>
              <p:cNvSpPr>
                <a:spLocks noChangeArrowheads="1"/>
              </p:cNvSpPr>
              <p:nvPr/>
            </p:nvSpPr>
            <p:spPr bwMode="auto">
              <a:xfrm>
                <a:off x="4724400" y="2819400"/>
                <a:ext cx="2819400" cy="2308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b="1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Platform/EVM Software</a:t>
                </a: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6248400" y="4572000"/>
                <a:ext cx="1219200" cy="4572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Bootloader</a:t>
                </a:r>
              </a:p>
            </p:txBody>
          </p:sp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4800600" y="3200400"/>
                <a:ext cx="1371600" cy="7620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Platform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Library</a:t>
                </a:r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6248400" y="4038600"/>
                <a:ext cx="1219200" cy="4714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Power On Self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Test (POST)</a:t>
                </a:r>
                <a:endPara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2" name="Rectangle 17"/>
              <p:cNvSpPr>
                <a:spLocks noChangeArrowheads="1"/>
              </p:cNvSpPr>
              <p:nvPr/>
            </p:nvSpPr>
            <p:spPr bwMode="auto">
              <a:xfrm>
                <a:off x="4800600" y="4572000"/>
                <a:ext cx="1371600" cy="47148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OS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Abstraction Layer</a:t>
                </a:r>
                <a:endParaRPr lang="en-US" sz="1200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Rectangle 17"/>
              <p:cNvSpPr>
                <a:spLocks noChangeArrowheads="1"/>
              </p:cNvSpPr>
              <p:nvPr/>
            </p:nvSpPr>
            <p:spPr bwMode="auto">
              <a:xfrm>
                <a:off x="4800600" y="4038600"/>
                <a:ext cx="1371600" cy="4572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Resource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Manager</a:t>
                </a:r>
              </a:p>
            </p:txBody>
          </p:sp>
          <p:sp>
            <p:nvSpPr>
              <p:cNvPr id="44" name="Rectangle 6"/>
              <p:cNvSpPr>
                <a:spLocks noChangeArrowheads="1"/>
              </p:cNvSpPr>
              <p:nvPr/>
            </p:nvSpPr>
            <p:spPr bwMode="auto">
              <a:xfrm>
                <a:off x="6248400" y="3200400"/>
                <a:ext cx="1219200" cy="7620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Transports</a:t>
                </a:r>
                <a:b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</a:b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- IPC</a:t>
                </a:r>
                <a:b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</a:br>
                <a:r>
                  <a:rPr lang="en-US" sz="1200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- NDK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9762"/>
          </a:xfrm>
        </p:spPr>
        <p:txBody>
          <a:bodyPr>
            <a:noAutofit/>
          </a:bodyPr>
          <a:lstStyle/>
          <a:p>
            <a:r>
              <a:rPr lang="en-US" sz="3600" dirty="0" smtClean="0"/>
              <a:t>Development Requirements &gt; MCSDK Solutions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914400"/>
          <a:ext cx="8382000" cy="5191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2672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Development Requirement</a:t>
                      </a:r>
                      <a:endParaRPr 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MCSDK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Solution</a:t>
                      </a:r>
                      <a:endParaRPr 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Hide hardware details from the user to simplify process of porting to new hardware.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Chip Support</a:t>
                      </a:r>
                      <a:r>
                        <a:rPr lang="en-US" sz="1200" baseline="0" dirty="0" smtClean="0"/>
                        <a:t> Library (</a:t>
                      </a:r>
                      <a:r>
                        <a:rPr lang="en-US" sz="1200" dirty="0" smtClean="0"/>
                        <a:t>CSL) is the only MCSDK layer that depends on the hardware. This layer is completely transparent to the user/application.</a:t>
                      </a:r>
                      <a:endParaRPr lang="en-US" sz="1200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Standard</a:t>
                      </a:r>
                      <a:r>
                        <a:rPr lang="en-US" sz="1200" baseline="0" dirty="0" smtClean="0"/>
                        <a:t> API to talk to peripherals, accelerators, and other resources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Low Level Drivers (LLD) provide standard API to initialize,</a:t>
                      </a:r>
                      <a:r>
                        <a:rPr lang="en-US" sz="1200" baseline="0" dirty="0" smtClean="0"/>
                        <a:t> configure, and utilize peripherals and other resources. LLD blocks include SRIO, PCIe, PA, CPPI, QMSS, FFTC, and many more.</a:t>
                      </a:r>
                      <a:endParaRPr lang="en-US" sz="1200" dirty="0"/>
                    </a:p>
                  </a:txBody>
                  <a:tcPr/>
                </a:tc>
              </a:tr>
              <a:tr h="624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Utilities</a:t>
                      </a:r>
                      <a:r>
                        <a:rPr lang="en-US" sz="1200" baseline="0" dirty="0" smtClean="0"/>
                        <a:t> to facilitate system operations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Platform/EVM Software provides platform-level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utilities such as bootloader, Power</a:t>
                      </a:r>
                      <a:r>
                        <a:rPr lang="en-US" sz="1200" baseline="0" dirty="0" smtClean="0"/>
                        <a:t> On Self Test (POST), resource manager, and platform utilities.</a:t>
                      </a:r>
                      <a:endParaRPr lang="en-US" sz="1200" dirty="0"/>
                    </a:p>
                  </a:txBody>
                  <a:tcPr/>
                </a:tc>
              </a:tr>
              <a:tr h="4419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Efficient real-time individual core operating system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SYS/BIOS provides an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efficient, mature,</a:t>
                      </a:r>
                      <a:r>
                        <a:rPr lang="en-US" sz="1200" baseline="0" dirty="0" smtClean="0"/>
                        <a:t> real-time </a:t>
                      </a:r>
                      <a:r>
                        <a:rPr lang="en-US" sz="1200" dirty="0" smtClean="0"/>
                        <a:t>operating</a:t>
                      </a:r>
                      <a:r>
                        <a:rPr lang="en-US" sz="1200" baseline="0" dirty="0" smtClean="0"/>
                        <a:t> system with a </a:t>
                      </a:r>
                      <a:r>
                        <a:rPr lang="en-US" sz="1200" dirty="0" smtClean="0"/>
                        <a:t>low memory footprint.</a:t>
                      </a:r>
                      <a:endParaRPr lang="en-US" sz="1200" dirty="0"/>
                    </a:p>
                  </a:txBody>
                  <a:tcPr/>
                </a:tc>
              </a:tr>
              <a:tr h="81781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Reliable interface to external networks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Network Development Kit (NDK) provides a standardized interface for common packet- and network-based communication protocols (e.g., IPV4 and IPV6-compliant TCP/IP).</a:t>
                      </a:r>
                      <a:endParaRPr lang="en-US" sz="1200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Coordination of tasks/process across multiple</a:t>
                      </a:r>
                      <a:r>
                        <a:rPr lang="en-US" sz="1200" baseline="0" dirty="0" smtClean="0"/>
                        <a:t> cores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Inter-Processor Communication (IPC) </a:t>
                      </a:r>
                      <a:r>
                        <a:rPr lang="en-US" sz="1200" baseline="0" dirty="0" smtClean="0"/>
                        <a:t> provides several-high level utilities and libraries to communicate between cores and enable multiple cores to work together.</a:t>
                      </a:r>
                      <a:endParaRPr lang="en-US" sz="1200" dirty="0"/>
                    </a:p>
                  </a:txBody>
                  <a:tcPr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Facilitate application development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Optimized algorithm libraries with standard APIs.</a:t>
                      </a:r>
                      <a:endParaRPr lang="en-US" sz="1200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 </a:t>
                      </a:r>
                      <a:r>
                        <a:rPr lang="en-US" sz="1200" baseline="0" dirty="0" smtClean="0"/>
                        <a:t>starting point for multicore application development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Demonstration</a:t>
                      </a:r>
                      <a:r>
                        <a:rPr lang="en-US" sz="1200" baseline="0" dirty="0" smtClean="0"/>
                        <a:t> applications (e.g., Image Processing) show how to build and run a complete multicore application. 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6448425"/>
            <a:ext cx="868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/>
          <a:lstStyle/>
          <a:p>
            <a:pPr eaLnBrk="1" hangingPunct="1"/>
            <a:r>
              <a:rPr lang="en-US" sz="3600" dirty="0" smtClean="0"/>
              <a:t>Communication via LLD and CSL Layers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524000" y="609600"/>
          <a:ext cx="5943600" cy="6185294"/>
        </p:xfrm>
        <a:graphic>
          <a:graphicData uri="http://schemas.openxmlformats.org/presentationml/2006/ole">
            <p:oleObj spid="_x0000_s1027" name="Visio" r:id="rId3" imgW="5542858" imgH="5768232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/>
          <a:lstStyle/>
          <a:p>
            <a:pPr eaLnBrk="1" hangingPunct="1"/>
            <a:r>
              <a:rPr lang="en-US" sz="3600" dirty="0" smtClean="0"/>
              <a:t>MCSDK Algorithm Libraries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867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 smtClean="0"/>
              <a:t>Algorithm libraries contain C66x C-callable, hand-coded, assembly-optimized functions for specific usage:</a:t>
            </a:r>
          </a:p>
          <a:p>
            <a:pPr eaLnBrk="1" hangingPunct="1"/>
            <a:r>
              <a:rPr lang="en-US" sz="1800" b="1" dirty="0" smtClean="0"/>
              <a:t>DSPLIB</a:t>
            </a:r>
            <a:r>
              <a:rPr lang="en-US" sz="1800" dirty="0" smtClean="0"/>
              <a:t> provides signal-processing math and vector functions:</a:t>
            </a:r>
          </a:p>
          <a:p>
            <a:pPr lvl="1" eaLnBrk="1" hangingPunct="1"/>
            <a:r>
              <a:rPr lang="en-US" sz="1600" dirty="0" smtClean="0"/>
              <a:t>Adaptive filtering</a:t>
            </a:r>
          </a:p>
          <a:p>
            <a:pPr lvl="1" eaLnBrk="1" hangingPunct="1"/>
            <a:r>
              <a:rPr lang="en-US" sz="1600" dirty="0" smtClean="0"/>
              <a:t>Correlation</a:t>
            </a:r>
          </a:p>
          <a:p>
            <a:pPr lvl="1" eaLnBrk="1" hangingPunct="1"/>
            <a:r>
              <a:rPr lang="en-US" sz="1600" dirty="0" smtClean="0"/>
              <a:t>FFT (e.g. FFT functions for ‘npoint’ FFTs)</a:t>
            </a:r>
          </a:p>
          <a:p>
            <a:pPr lvl="1" eaLnBrk="1" hangingPunct="1"/>
            <a:r>
              <a:rPr lang="en-US" sz="1600" dirty="0" smtClean="0"/>
              <a:t>Filtering and Convolution (e.g., FIR, IIR filter functions, etc.)</a:t>
            </a:r>
          </a:p>
          <a:p>
            <a:pPr lvl="1" eaLnBrk="1" hangingPunct="1"/>
            <a:r>
              <a:rPr lang="en-US" sz="1600" dirty="0" smtClean="0"/>
              <a:t>Matrix (e.g., single and double precision matrix multiplication, etc.)</a:t>
            </a:r>
          </a:p>
          <a:p>
            <a:pPr eaLnBrk="1" hangingPunct="1"/>
            <a:r>
              <a:rPr lang="en-US" sz="1800" b="1" dirty="0" smtClean="0"/>
              <a:t>IMGLIB</a:t>
            </a:r>
            <a:r>
              <a:rPr lang="en-US" sz="1800" dirty="0" smtClean="0"/>
              <a:t> provides image/video processing functions:</a:t>
            </a:r>
          </a:p>
          <a:p>
            <a:pPr lvl="1" eaLnBrk="1" hangingPunct="1"/>
            <a:r>
              <a:rPr lang="en-US" sz="1600" dirty="0" smtClean="0"/>
              <a:t>Compression &amp; Decompression (e.g., forward and inverse DCT, motion estimation, quantization, etc.)</a:t>
            </a:r>
          </a:p>
          <a:p>
            <a:pPr lvl="1" eaLnBrk="1" hangingPunct="1"/>
            <a:r>
              <a:rPr lang="en-US" sz="1600" dirty="0" smtClean="0"/>
              <a:t>Image Analysis (e.g., edge detection, histogram, thresholding, etc.)</a:t>
            </a:r>
          </a:p>
          <a:p>
            <a:pPr lvl="1" eaLnBrk="1" hangingPunct="1"/>
            <a:r>
              <a:rPr lang="en-US" sz="1600" dirty="0" smtClean="0"/>
              <a:t>Image Filtering and Conversion (e.g., color space conversion, convolution, correlation,  error diffusion, etc.)</a:t>
            </a:r>
          </a:p>
          <a:p>
            <a:pPr eaLnBrk="1" hangingPunct="1"/>
            <a:r>
              <a:rPr lang="en-US" sz="1800" b="1" dirty="0" smtClean="0"/>
              <a:t>MathLIB</a:t>
            </a:r>
            <a:r>
              <a:rPr lang="en-US" sz="1800" dirty="0" smtClean="0"/>
              <a:t> provides floating-point math functions:</a:t>
            </a:r>
          </a:p>
          <a:p>
            <a:pPr lvl="1" eaLnBrk="1" hangingPunct="1"/>
            <a:r>
              <a:rPr lang="en-US" sz="1600" dirty="0" smtClean="0"/>
              <a:t>Single-precision (e.g., cosine/sine/tangent of a floating point number, etc.)</a:t>
            </a:r>
          </a:p>
          <a:p>
            <a:pPr lvl="1" eaLnBrk="1" hangingPunct="1"/>
            <a:r>
              <a:rPr lang="en-US" sz="1600" dirty="0" smtClean="0"/>
              <a:t>Double precision (e.g., similar functions as above with argument type and return values to be of type double)</a:t>
            </a:r>
          </a:p>
          <a:p>
            <a:pPr eaLnBrk="1" hangingPunct="1"/>
            <a:r>
              <a:rPr lang="en-US" sz="2000" dirty="0" smtClean="0"/>
              <a:t>More info: </a:t>
            </a:r>
            <a:r>
              <a:rPr lang="en-US" sz="2000" dirty="0" smtClean="0">
                <a:hlinkClick r:id="rId2"/>
              </a:rPr>
              <a:t>http://processors.wiki.ti.com/index.php/Software_libraries</a:t>
            </a:r>
            <a:endParaRPr lang="en-US" sz="2000" dirty="0" smtClean="0"/>
          </a:p>
          <a:p>
            <a:pPr eaLnBrk="1" hangingPunct="1"/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5"/>
          <p:cNvGrpSpPr/>
          <p:nvPr>
            <p:custDataLst>
              <p:tags r:id="rId2"/>
            </p:custDataLst>
          </p:nvPr>
        </p:nvGrpSpPr>
        <p:grpSpPr>
          <a:xfrm>
            <a:off x="304800" y="1447800"/>
            <a:ext cx="5181600" cy="2141538"/>
            <a:chOff x="304800" y="1066800"/>
            <a:chExt cx="5181600" cy="2141538"/>
          </a:xfrm>
        </p:grpSpPr>
        <p:sp>
          <p:nvSpPr>
            <p:cNvPr id="5" name="Rectangle 4"/>
            <p:cNvSpPr/>
            <p:nvPr/>
          </p:nvSpPr>
          <p:spPr bwMode="auto">
            <a:xfrm>
              <a:off x="304800" y="1066800"/>
              <a:ext cx="2514600" cy="2141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white"/>
                  </a:solidFill>
                </a:rPr>
                <a:t>Device 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55600" y="2771775"/>
              <a:ext cx="2390775" cy="373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SoC Hardware and Peripherals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5600" y="1314450"/>
              <a:ext cx="1181100" cy="136683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Core 1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63921" y="2308650"/>
              <a:ext cx="769545" cy="24837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IPC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779352" y="1558463"/>
              <a:ext cx="269341" cy="68301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1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1158131" y="1544970"/>
              <a:ext cx="269341" cy="68301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2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385171" y="1548017"/>
              <a:ext cx="249683" cy="100900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BIOS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566863" y="1314450"/>
              <a:ext cx="1179512" cy="136683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Core 2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1874215" y="2308650"/>
              <a:ext cx="769545" cy="24837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IPC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1989647" y="1558463"/>
              <a:ext cx="269341" cy="68301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1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68426" y="1544970"/>
              <a:ext cx="269341" cy="68301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2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1595465" y="1548017"/>
              <a:ext cx="249683" cy="100900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BIOS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971800" y="1066800"/>
              <a:ext cx="2514600" cy="2141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white"/>
                  </a:solidFill>
                </a:rPr>
                <a:t>Device 2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24188" y="2771775"/>
              <a:ext cx="2389187" cy="3730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SoC Hardware and Peripherals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024188" y="1314450"/>
              <a:ext cx="1179512" cy="136683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Core 1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3331675" y="2308650"/>
              <a:ext cx="769545" cy="24837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IPC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3447107" y="1558463"/>
              <a:ext cx="269341" cy="68301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1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3825886" y="1544970"/>
              <a:ext cx="269341" cy="68301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2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3052925" y="1548017"/>
              <a:ext cx="249683" cy="100900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BIOS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33863" y="1314450"/>
              <a:ext cx="1179512" cy="136683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Core 2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4541970" y="2308650"/>
              <a:ext cx="769545" cy="24837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IPC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4657401" y="1558463"/>
              <a:ext cx="269341" cy="68301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1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5036180" y="1544970"/>
              <a:ext cx="269341" cy="68301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2</a:t>
              </a:r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4263219" y="1548017"/>
              <a:ext cx="249683" cy="100900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BIOS</a:t>
              </a:r>
            </a:p>
          </p:txBody>
        </p:sp>
      </p:grpSp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762000"/>
          </a:xfrm>
        </p:spPr>
        <p:txBody>
          <a:bodyPr/>
          <a:lstStyle/>
          <a:p>
            <a:r>
              <a:rPr lang="en-US" sz="3600" dirty="0" smtClean="0"/>
              <a:t>Inter-Processor Communication (IPC) Usage</a:t>
            </a:r>
          </a:p>
        </p:txBody>
      </p:sp>
      <p:grpSp>
        <p:nvGrpSpPr>
          <p:cNvPr id="3" name="Group 66"/>
          <p:cNvGrpSpPr/>
          <p:nvPr>
            <p:custDataLst>
              <p:tags r:id="rId3"/>
            </p:custDataLst>
          </p:nvPr>
        </p:nvGrpSpPr>
        <p:grpSpPr>
          <a:xfrm>
            <a:off x="914400" y="2608263"/>
            <a:ext cx="377825" cy="389191"/>
            <a:chOff x="914400" y="2227263"/>
            <a:chExt cx="377825" cy="389191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>
              <a:off x="1292225" y="2227263"/>
              <a:ext cx="0" cy="388937"/>
            </a:xfrm>
            <a:prstGeom prst="straightConnector1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>
              <a:off x="914400" y="2616200"/>
              <a:ext cx="377825" cy="0"/>
            </a:xfrm>
            <a:prstGeom prst="line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 bwMode="auto">
            <a:xfrm>
              <a:off x="914400" y="2241550"/>
              <a:ext cx="0" cy="374904"/>
            </a:xfrm>
            <a:prstGeom prst="straightConnector1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68"/>
          <p:cNvGrpSpPr/>
          <p:nvPr>
            <p:custDataLst>
              <p:tags r:id="rId4"/>
            </p:custDataLst>
          </p:nvPr>
        </p:nvGrpSpPr>
        <p:grpSpPr>
          <a:xfrm>
            <a:off x="914400" y="4114800"/>
            <a:ext cx="6858000" cy="2286000"/>
            <a:chOff x="914400" y="3733800"/>
            <a:chExt cx="6858000" cy="2286000"/>
          </a:xfrm>
        </p:grpSpPr>
        <p:sp>
          <p:nvSpPr>
            <p:cNvPr id="37" name="Rectangle 36"/>
            <p:cNvSpPr/>
            <p:nvPr/>
          </p:nvSpPr>
          <p:spPr bwMode="auto">
            <a:xfrm>
              <a:off x="914400" y="3733800"/>
              <a:ext cx="6858000" cy="228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white"/>
                  </a:solidFill>
                </a:rPr>
                <a:t>Device 1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990600" y="5562600"/>
              <a:ext cx="6721475" cy="39687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SoC Hardware and Peripherals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982663" y="3998913"/>
              <a:ext cx="1562100" cy="145732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Core 1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1447800" y="5059363"/>
              <a:ext cx="960438" cy="26511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SysLink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1542484" y="4258469"/>
              <a:ext cx="356480" cy="72887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1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2043809" y="4244070"/>
              <a:ext cx="356480" cy="72887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2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rot="5400000">
              <a:off x="1371600" y="5321300"/>
              <a:ext cx="668338" cy="1588"/>
            </a:xfrm>
            <a:prstGeom prst="straightConnector1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 bwMode="auto">
            <a:xfrm>
              <a:off x="1698625" y="5654675"/>
              <a:ext cx="5659438" cy="0"/>
            </a:xfrm>
            <a:prstGeom prst="line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 bwMode="auto">
            <a:xfrm>
              <a:off x="1020773" y="4247322"/>
              <a:ext cx="330462" cy="107673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Linux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2584450" y="3998913"/>
              <a:ext cx="1562100" cy="145732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Core 2</a:t>
              </a: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2991567" y="5059017"/>
              <a:ext cx="1018515" cy="26504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IPC</a:t>
              </a: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3144344" y="4258469"/>
              <a:ext cx="356480" cy="72887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1</a:t>
              </a: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3645669" y="4244070"/>
              <a:ext cx="356480" cy="72887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2</a:t>
              </a: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2622633" y="4247322"/>
              <a:ext cx="330462" cy="107673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BIOS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4173538" y="3998913"/>
              <a:ext cx="1562100" cy="145732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Core 3</a:t>
              </a: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4581053" y="5059017"/>
              <a:ext cx="1018515" cy="26504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IPC</a:t>
              </a: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4733831" y="4258469"/>
              <a:ext cx="356480" cy="72887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1</a:t>
              </a: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235156" y="4244070"/>
              <a:ext cx="356480" cy="72887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2</a:t>
              </a: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4212119" y="4247322"/>
              <a:ext cx="330462" cy="107673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BIOS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142038" y="3998913"/>
              <a:ext cx="1562100" cy="145732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Core N</a:t>
              </a: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550182" y="5059017"/>
              <a:ext cx="1018515" cy="26504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IPC</a:t>
              </a: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6702959" y="4258469"/>
              <a:ext cx="356480" cy="72887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1</a:t>
              </a:r>
            </a:p>
          </p:txBody>
        </p:sp>
        <p:sp>
          <p:nvSpPr>
            <p:cNvPr id="59" name="Rounded Rectangle 58"/>
            <p:cNvSpPr/>
            <p:nvPr/>
          </p:nvSpPr>
          <p:spPr bwMode="auto">
            <a:xfrm>
              <a:off x="7204284" y="4244070"/>
              <a:ext cx="356480" cy="72887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Process  2</a:t>
              </a: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6181248" y="4247322"/>
              <a:ext cx="330462" cy="107673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dirty="0">
                  <a:solidFill>
                    <a:prstClr val="black"/>
                  </a:solidFill>
                </a:rPr>
                <a:t>BIOS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 bwMode="auto">
            <a:xfrm>
              <a:off x="3817938" y="4987925"/>
              <a:ext cx="0" cy="666750"/>
            </a:xfrm>
            <a:prstGeom prst="straightConnector1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 bwMode="auto">
            <a:xfrm>
              <a:off x="4921250" y="4992688"/>
              <a:ext cx="0" cy="668337"/>
            </a:xfrm>
            <a:prstGeom prst="straightConnector1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 bwMode="auto">
            <a:xfrm>
              <a:off x="7364413" y="4992688"/>
              <a:ext cx="0" cy="668337"/>
            </a:xfrm>
            <a:prstGeom prst="straightConnector1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4" name="Table 63"/>
          <p:cNvGraphicFramePr>
            <a:graphicFrameLocks noGrp="1"/>
          </p:cNvGraphicFramePr>
          <p:nvPr/>
        </p:nvGraphicFramePr>
        <p:xfrm>
          <a:off x="5562600" y="1447800"/>
          <a:ext cx="3352799" cy="154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173"/>
                <a:gridCol w="628226"/>
                <a:gridCol w="711200"/>
                <a:gridCol w="711200"/>
              </a:tblGrid>
              <a:tr h="642158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IPC Transports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Task</a:t>
                      </a:r>
                      <a:r>
                        <a:rPr lang="en-US" sz="1000" baseline="0" dirty="0" smtClean="0"/>
                        <a:t> to Task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Core to Core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Device to Device</a:t>
                      </a:r>
                      <a:endParaRPr lang="en-US" sz="1000" dirty="0"/>
                    </a:p>
                  </a:txBody>
                  <a:tcPr anchor="ctr"/>
                </a:tc>
              </a:tr>
              <a:tr h="29967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Shared Memory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x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x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</a:tr>
              <a:tr h="29967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Navigator/QMSS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x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x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</a:tr>
              <a:tr h="29967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Serial Rapid IO (SRIO)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x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x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x</a:t>
                      </a:r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6" name="Group 74"/>
          <p:cNvGrpSpPr/>
          <p:nvPr>
            <p:custDataLst>
              <p:tags r:id="rId5"/>
            </p:custDataLst>
          </p:nvPr>
        </p:nvGrpSpPr>
        <p:grpSpPr>
          <a:xfrm>
            <a:off x="914400" y="2622550"/>
            <a:ext cx="3046413" cy="1190750"/>
            <a:chOff x="914400" y="2241550"/>
            <a:chExt cx="3046413" cy="1190750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914400" y="3423857"/>
              <a:ext cx="3046413" cy="0"/>
            </a:xfrm>
            <a:prstGeom prst="line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3960813" y="2241550"/>
              <a:ext cx="0" cy="1187450"/>
            </a:xfrm>
            <a:prstGeom prst="straightConnector1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914400" y="2865372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73"/>
          <p:cNvGrpSpPr/>
          <p:nvPr>
            <p:custDataLst>
              <p:tags r:id="rId6"/>
            </p:custDataLst>
          </p:nvPr>
        </p:nvGrpSpPr>
        <p:grpSpPr>
          <a:xfrm>
            <a:off x="914400" y="2622550"/>
            <a:ext cx="1589088" cy="627953"/>
            <a:chOff x="914400" y="2241550"/>
            <a:chExt cx="1589088" cy="627953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914400" y="2867025"/>
              <a:ext cx="1589088" cy="0"/>
            </a:xfrm>
            <a:prstGeom prst="line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 bwMode="auto">
            <a:xfrm>
              <a:off x="2498725" y="2241550"/>
              <a:ext cx="0" cy="625475"/>
            </a:xfrm>
            <a:prstGeom prst="straightConnector1">
              <a:avLst/>
            </a:prstGeom>
            <a:ln w="25400" cmpd="sng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914400" y="2613471"/>
              <a:ext cx="0" cy="256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04800" y="7620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IPC provides a standard interface between processes/threads in the same core, between two cores, and between two devices.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Simplified Development &amp; Migration</a:t>
            </a:r>
          </a:p>
        </p:txBody>
      </p:sp>
      <p:grpSp>
        <p:nvGrpSpPr>
          <p:cNvPr id="2" name="Group 91"/>
          <p:cNvGrpSpPr/>
          <p:nvPr>
            <p:custDataLst>
              <p:tags r:id="rId2"/>
            </p:custDataLst>
          </p:nvPr>
        </p:nvGrpSpPr>
        <p:grpSpPr>
          <a:xfrm>
            <a:off x="3516313" y="4914900"/>
            <a:ext cx="2484437" cy="1132849"/>
            <a:chOff x="3516313" y="4914900"/>
            <a:chExt cx="2484437" cy="1132849"/>
          </a:xfrm>
        </p:grpSpPr>
        <p:sp>
          <p:nvSpPr>
            <p:cNvPr id="8196" name="Rectangle 16"/>
            <p:cNvSpPr>
              <a:spLocks noChangeArrowheads="1"/>
            </p:cNvSpPr>
            <p:nvPr/>
          </p:nvSpPr>
          <p:spPr bwMode="auto">
            <a:xfrm>
              <a:off x="3516313" y="4914900"/>
              <a:ext cx="333375" cy="29210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483" name="Rectangle 17"/>
            <p:cNvSpPr>
              <a:spLocks noChangeArrowheads="1"/>
            </p:cNvSpPr>
            <p:nvPr/>
          </p:nvSpPr>
          <p:spPr bwMode="auto">
            <a:xfrm>
              <a:off x="3516313" y="5308600"/>
              <a:ext cx="333375" cy="303213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98" name="Rectangle 18"/>
            <p:cNvSpPr>
              <a:spLocks noChangeArrowheads="1"/>
            </p:cNvSpPr>
            <p:nvPr/>
          </p:nvSpPr>
          <p:spPr bwMode="auto">
            <a:xfrm>
              <a:off x="3516313" y="5734050"/>
              <a:ext cx="333375" cy="3079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485" name="Text Box 19"/>
            <p:cNvSpPr txBox="1">
              <a:spLocks noChangeArrowheads="1"/>
            </p:cNvSpPr>
            <p:nvPr/>
          </p:nvSpPr>
          <p:spPr bwMode="auto">
            <a:xfrm>
              <a:off x="3849688" y="5308600"/>
              <a:ext cx="2151062" cy="34290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9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May be used “as is” or customer can implement value-add modifications</a:t>
              </a:r>
            </a:p>
          </p:txBody>
        </p:sp>
        <p:sp>
          <p:nvSpPr>
            <p:cNvPr id="20486" name="Text Box 20"/>
            <p:cNvSpPr txBox="1">
              <a:spLocks noChangeArrowheads="1"/>
            </p:cNvSpPr>
            <p:nvPr/>
          </p:nvSpPr>
          <p:spPr bwMode="auto">
            <a:xfrm>
              <a:off x="3849688" y="5705475"/>
              <a:ext cx="2151062" cy="342274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9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Needs to be modified or replaced with customer version</a:t>
              </a:r>
            </a:p>
          </p:txBody>
        </p:sp>
        <p:sp>
          <p:nvSpPr>
            <p:cNvPr id="20487" name="Text Box 21"/>
            <p:cNvSpPr txBox="1">
              <a:spLocks noChangeArrowheads="1"/>
            </p:cNvSpPr>
            <p:nvPr/>
          </p:nvSpPr>
          <p:spPr bwMode="auto">
            <a:xfrm>
              <a:off x="3849688" y="4914900"/>
              <a:ext cx="2151062" cy="21762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9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No modifications required</a:t>
              </a:r>
            </a:p>
          </p:txBody>
        </p:sp>
      </p:grpSp>
      <p:grpSp>
        <p:nvGrpSpPr>
          <p:cNvPr id="3" name="Group 92"/>
          <p:cNvGrpSpPr/>
          <p:nvPr>
            <p:custDataLst>
              <p:tags r:id="rId3"/>
            </p:custDataLst>
          </p:nvPr>
        </p:nvGrpSpPr>
        <p:grpSpPr>
          <a:xfrm>
            <a:off x="247650" y="1355725"/>
            <a:ext cx="1827213" cy="3198813"/>
            <a:chOff x="247650" y="1355725"/>
            <a:chExt cx="1827213" cy="3198813"/>
          </a:xfrm>
        </p:grpSpPr>
        <p:sp>
          <p:nvSpPr>
            <p:cNvPr id="8263" name="Rectangle 3"/>
            <p:cNvSpPr>
              <a:spLocks noChangeArrowheads="1"/>
            </p:cNvSpPr>
            <p:nvPr/>
          </p:nvSpPr>
          <p:spPr bwMode="auto">
            <a:xfrm>
              <a:off x="269875" y="2027238"/>
              <a:ext cx="1804988" cy="2016125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64" name="Rectangle 4"/>
            <p:cNvSpPr>
              <a:spLocks noChangeArrowheads="1"/>
            </p:cNvSpPr>
            <p:nvPr/>
          </p:nvSpPr>
          <p:spPr bwMode="auto">
            <a:xfrm>
              <a:off x="269875" y="4043363"/>
              <a:ext cx="1804988" cy="511175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52" name="Text Box 5"/>
            <p:cNvSpPr txBox="1">
              <a:spLocks noChangeArrowheads="1"/>
            </p:cNvSpPr>
            <p:nvPr/>
          </p:nvSpPr>
          <p:spPr bwMode="auto">
            <a:xfrm>
              <a:off x="269875" y="4197350"/>
              <a:ext cx="1766888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342900" indent="-342900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CSL</a:t>
              </a:r>
            </a:p>
          </p:txBody>
        </p:sp>
        <p:sp>
          <p:nvSpPr>
            <p:cNvPr id="8266" name="Rectangle 6"/>
            <p:cNvSpPr>
              <a:spLocks noChangeArrowheads="1"/>
            </p:cNvSpPr>
            <p:nvPr/>
          </p:nvSpPr>
          <p:spPr bwMode="auto">
            <a:xfrm>
              <a:off x="1192213" y="3227388"/>
              <a:ext cx="882650" cy="8159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54" name="Text Box 7"/>
            <p:cNvSpPr txBox="1">
              <a:spLocks noChangeArrowheads="1"/>
            </p:cNvSpPr>
            <p:nvPr/>
          </p:nvSpPr>
          <p:spPr bwMode="auto">
            <a:xfrm>
              <a:off x="1192213" y="3629025"/>
              <a:ext cx="882650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342900" indent="-342900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TI Platform</a:t>
              </a:r>
            </a:p>
          </p:txBody>
        </p:sp>
        <p:sp>
          <p:nvSpPr>
            <p:cNvPr id="20555" name="Rectangle 10"/>
            <p:cNvSpPr>
              <a:spLocks noChangeArrowheads="1"/>
            </p:cNvSpPr>
            <p:nvPr/>
          </p:nvSpPr>
          <p:spPr bwMode="auto">
            <a:xfrm>
              <a:off x="1192213" y="2906713"/>
              <a:ext cx="728663" cy="620713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56" name="Text Box 11"/>
            <p:cNvSpPr txBox="1">
              <a:spLocks noChangeArrowheads="1"/>
            </p:cNvSpPr>
            <p:nvPr/>
          </p:nvSpPr>
          <p:spPr bwMode="auto">
            <a:xfrm>
              <a:off x="1192213" y="2971800"/>
              <a:ext cx="736600" cy="47461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Network</a:t>
              </a:r>
            </a:p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Dev </a:t>
              </a: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Kit</a:t>
              </a:r>
            </a:p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(NDK)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20557" name="Text Box 14"/>
            <p:cNvSpPr txBox="1">
              <a:spLocks noChangeArrowheads="1"/>
            </p:cNvSpPr>
            <p:nvPr/>
          </p:nvSpPr>
          <p:spPr bwMode="auto">
            <a:xfrm>
              <a:off x="247650" y="2154238"/>
              <a:ext cx="182721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342900" indent="-342900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Demo Application</a:t>
              </a:r>
            </a:p>
          </p:txBody>
        </p:sp>
        <p:sp>
          <p:nvSpPr>
            <p:cNvPr id="20558" name="Text Box 15"/>
            <p:cNvSpPr txBox="1">
              <a:spLocks noChangeArrowheads="1"/>
            </p:cNvSpPr>
            <p:nvPr/>
          </p:nvSpPr>
          <p:spPr bwMode="auto">
            <a:xfrm>
              <a:off x="269875" y="1355725"/>
              <a:ext cx="1804988" cy="66833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1400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TI Demo Application on TI Evaluation Platform</a:t>
              </a:r>
            </a:p>
          </p:txBody>
        </p:sp>
        <p:sp>
          <p:nvSpPr>
            <p:cNvPr id="8272" name="Rectangle 53"/>
            <p:cNvSpPr>
              <a:spLocks noChangeArrowheads="1"/>
            </p:cNvSpPr>
            <p:nvPr/>
          </p:nvSpPr>
          <p:spPr bwMode="auto">
            <a:xfrm>
              <a:off x="730250" y="3236913"/>
              <a:ext cx="461963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73" name="Rectangle 54"/>
            <p:cNvSpPr>
              <a:spLocks noChangeArrowheads="1"/>
            </p:cNvSpPr>
            <p:nvPr/>
          </p:nvSpPr>
          <p:spPr bwMode="auto">
            <a:xfrm>
              <a:off x="269875" y="3236913"/>
              <a:ext cx="460375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61" name="Text Box 13"/>
            <p:cNvSpPr txBox="1">
              <a:spLocks noChangeArrowheads="1"/>
            </p:cNvSpPr>
            <p:nvPr/>
          </p:nvSpPr>
          <p:spPr bwMode="auto">
            <a:xfrm>
              <a:off x="730250" y="3505200"/>
              <a:ext cx="4619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IPC</a:t>
              </a:r>
            </a:p>
          </p:txBody>
        </p:sp>
        <p:sp>
          <p:nvSpPr>
            <p:cNvPr id="20562" name="Text Box 55"/>
            <p:cNvSpPr txBox="1">
              <a:spLocks noChangeArrowheads="1"/>
            </p:cNvSpPr>
            <p:nvPr/>
          </p:nvSpPr>
          <p:spPr bwMode="auto">
            <a:xfrm>
              <a:off x="269875" y="3505200"/>
              <a:ext cx="4619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LLD</a:t>
              </a:r>
            </a:p>
          </p:txBody>
        </p:sp>
        <p:sp>
          <p:nvSpPr>
            <p:cNvPr id="8276" name="Rectangle 56"/>
            <p:cNvSpPr>
              <a:spLocks noChangeArrowheads="1"/>
            </p:cNvSpPr>
            <p:nvPr/>
          </p:nvSpPr>
          <p:spPr bwMode="auto">
            <a:xfrm>
              <a:off x="730250" y="2430463"/>
              <a:ext cx="461963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77" name="Rectangle 57"/>
            <p:cNvSpPr>
              <a:spLocks noChangeArrowheads="1"/>
            </p:cNvSpPr>
            <p:nvPr/>
          </p:nvSpPr>
          <p:spPr bwMode="auto">
            <a:xfrm>
              <a:off x="269875" y="2430463"/>
              <a:ext cx="460375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65" name="Text Box 58"/>
            <p:cNvSpPr txBox="1">
              <a:spLocks noChangeArrowheads="1"/>
            </p:cNvSpPr>
            <p:nvPr/>
          </p:nvSpPr>
          <p:spPr bwMode="auto">
            <a:xfrm>
              <a:off x="730250" y="2698750"/>
              <a:ext cx="5000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LIB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20566" name="Text Box 59"/>
            <p:cNvSpPr txBox="1">
              <a:spLocks noChangeArrowheads="1"/>
            </p:cNvSpPr>
            <p:nvPr/>
          </p:nvSpPr>
          <p:spPr bwMode="auto">
            <a:xfrm>
              <a:off x="269875" y="2690878"/>
              <a:ext cx="4619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Tools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</p:grpSp>
      <p:grpSp>
        <p:nvGrpSpPr>
          <p:cNvPr id="4" name="Group 94"/>
          <p:cNvGrpSpPr/>
          <p:nvPr>
            <p:custDataLst>
              <p:tags r:id="rId4"/>
            </p:custDataLst>
          </p:nvPr>
        </p:nvGrpSpPr>
        <p:grpSpPr>
          <a:xfrm>
            <a:off x="2151063" y="1316038"/>
            <a:ext cx="2190751" cy="3238500"/>
            <a:chOff x="2151063" y="1316038"/>
            <a:chExt cx="2190751" cy="3238500"/>
          </a:xfrm>
        </p:grpSpPr>
        <p:sp>
          <p:nvSpPr>
            <p:cNvPr id="8244" name="Rectangle 162"/>
            <p:cNvSpPr>
              <a:spLocks noChangeArrowheads="1"/>
            </p:cNvSpPr>
            <p:nvPr/>
          </p:nvSpPr>
          <p:spPr bwMode="auto">
            <a:xfrm>
              <a:off x="2536826" y="2008188"/>
              <a:ext cx="1804988" cy="2016125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33" name="AutoShape 23"/>
            <p:cNvSpPr>
              <a:spLocks noChangeArrowheads="1"/>
            </p:cNvSpPr>
            <p:nvPr/>
          </p:nvSpPr>
          <p:spPr bwMode="auto">
            <a:xfrm>
              <a:off x="2151063" y="2928938"/>
              <a:ext cx="307975" cy="654050"/>
            </a:xfrm>
            <a:prstGeom prst="rightArrow">
              <a:avLst>
                <a:gd name="adj1" fmla="val 50972"/>
                <a:gd name="adj2" fmla="val 47421"/>
              </a:avLst>
            </a:prstGeom>
            <a:solidFill>
              <a:schemeClr val="accent1"/>
            </a:solidFill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46" name="Rectangle 67"/>
            <p:cNvSpPr>
              <a:spLocks noChangeArrowheads="1"/>
            </p:cNvSpPr>
            <p:nvPr/>
          </p:nvSpPr>
          <p:spPr bwMode="auto">
            <a:xfrm>
              <a:off x="2535238" y="4043363"/>
              <a:ext cx="1804988" cy="511175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35" name="Text Box 68"/>
            <p:cNvSpPr txBox="1">
              <a:spLocks noChangeArrowheads="1"/>
            </p:cNvSpPr>
            <p:nvPr/>
          </p:nvSpPr>
          <p:spPr bwMode="auto">
            <a:xfrm>
              <a:off x="2535238" y="4197351"/>
              <a:ext cx="1766888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342900" indent="-342900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CSL</a:t>
              </a:r>
            </a:p>
          </p:txBody>
        </p:sp>
        <p:sp>
          <p:nvSpPr>
            <p:cNvPr id="8248" name="Rectangle 69"/>
            <p:cNvSpPr>
              <a:spLocks noChangeArrowheads="1"/>
            </p:cNvSpPr>
            <p:nvPr/>
          </p:nvSpPr>
          <p:spPr bwMode="auto">
            <a:xfrm>
              <a:off x="3457576" y="3227388"/>
              <a:ext cx="882650" cy="8159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37" name="Text Box 70"/>
            <p:cNvSpPr txBox="1">
              <a:spLocks noChangeArrowheads="1"/>
            </p:cNvSpPr>
            <p:nvPr/>
          </p:nvSpPr>
          <p:spPr bwMode="auto">
            <a:xfrm>
              <a:off x="3457576" y="3629026"/>
              <a:ext cx="882650" cy="31432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1588" indent="-1588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Customer Platform</a:t>
              </a:r>
            </a:p>
          </p:txBody>
        </p:sp>
        <p:sp>
          <p:nvSpPr>
            <p:cNvPr id="20538" name="Text Box 74"/>
            <p:cNvSpPr txBox="1">
              <a:spLocks noChangeArrowheads="1"/>
            </p:cNvSpPr>
            <p:nvPr/>
          </p:nvSpPr>
          <p:spPr bwMode="auto">
            <a:xfrm>
              <a:off x="2498726" y="1316038"/>
              <a:ext cx="1804988" cy="66833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1400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TI Demo Application on </a:t>
              </a:r>
              <a:r>
                <a:rPr lang="en-US" sz="14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Customer Platform</a:t>
              </a:r>
            </a:p>
          </p:txBody>
        </p:sp>
        <p:sp>
          <p:nvSpPr>
            <p:cNvPr id="8251" name="Rectangle 75"/>
            <p:cNvSpPr>
              <a:spLocks noChangeArrowheads="1"/>
            </p:cNvSpPr>
            <p:nvPr/>
          </p:nvSpPr>
          <p:spPr bwMode="auto">
            <a:xfrm>
              <a:off x="2995613" y="3236913"/>
              <a:ext cx="461963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52" name="Rectangle 76"/>
            <p:cNvSpPr>
              <a:spLocks noChangeArrowheads="1"/>
            </p:cNvSpPr>
            <p:nvPr/>
          </p:nvSpPr>
          <p:spPr bwMode="auto">
            <a:xfrm>
              <a:off x="2535238" y="3236913"/>
              <a:ext cx="460375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41" name="Text Box 77"/>
            <p:cNvSpPr txBox="1">
              <a:spLocks noChangeArrowheads="1"/>
            </p:cNvSpPr>
            <p:nvPr/>
          </p:nvSpPr>
          <p:spPr bwMode="auto">
            <a:xfrm>
              <a:off x="2995613" y="3505201"/>
              <a:ext cx="4619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IPC</a:t>
              </a:r>
            </a:p>
          </p:txBody>
        </p:sp>
        <p:sp>
          <p:nvSpPr>
            <p:cNvPr id="20542" name="Text Box 78"/>
            <p:cNvSpPr txBox="1">
              <a:spLocks noChangeArrowheads="1"/>
            </p:cNvSpPr>
            <p:nvPr/>
          </p:nvSpPr>
          <p:spPr bwMode="auto">
            <a:xfrm>
              <a:off x="2535238" y="3505201"/>
              <a:ext cx="4619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LLD</a:t>
              </a:r>
            </a:p>
          </p:txBody>
        </p:sp>
        <p:sp>
          <p:nvSpPr>
            <p:cNvPr id="20543" name="Rectangle 71"/>
            <p:cNvSpPr>
              <a:spLocks noChangeArrowheads="1"/>
            </p:cNvSpPr>
            <p:nvPr/>
          </p:nvSpPr>
          <p:spPr bwMode="auto">
            <a:xfrm>
              <a:off x="3457576" y="2906713"/>
              <a:ext cx="728663" cy="620713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44" name="Text Box 72"/>
            <p:cNvSpPr txBox="1">
              <a:spLocks noChangeArrowheads="1"/>
            </p:cNvSpPr>
            <p:nvPr/>
          </p:nvSpPr>
          <p:spPr bwMode="auto">
            <a:xfrm>
              <a:off x="3457576" y="2971800"/>
              <a:ext cx="736600" cy="47461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Network</a:t>
              </a:r>
            </a:p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Dev </a:t>
              </a: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Kit</a:t>
              </a:r>
            </a:p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(NDK)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8257" name="Rectangle 79"/>
            <p:cNvSpPr>
              <a:spLocks noChangeArrowheads="1"/>
            </p:cNvSpPr>
            <p:nvPr/>
          </p:nvSpPr>
          <p:spPr bwMode="auto">
            <a:xfrm>
              <a:off x="2995613" y="2430463"/>
              <a:ext cx="461963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58" name="Rectangle 80"/>
            <p:cNvSpPr>
              <a:spLocks noChangeArrowheads="1"/>
            </p:cNvSpPr>
            <p:nvPr/>
          </p:nvSpPr>
          <p:spPr bwMode="auto">
            <a:xfrm>
              <a:off x="2535238" y="2430463"/>
              <a:ext cx="460375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47" name="Text Box 81"/>
            <p:cNvSpPr txBox="1">
              <a:spLocks noChangeArrowheads="1"/>
            </p:cNvSpPr>
            <p:nvPr/>
          </p:nvSpPr>
          <p:spPr bwMode="auto">
            <a:xfrm>
              <a:off x="2995613" y="2698751"/>
              <a:ext cx="5000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LIB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20548" name="Text Box 82"/>
            <p:cNvSpPr txBox="1">
              <a:spLocks noChangeArrowheads="1"/>
            </p:cNvSpPr>
            <p:nvPr/>
          </p:nvSpPr>
          <p:spPr bwMode="auto">
            <a:xfrm>
              <a:off x="2535238" y="2690879"/>
              <a:ext cx="4619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Tools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20549" name="Text Box 163"/>
            <p:cNvSpPr txBox="1">
              <a:spLocks noChangeArrowheads="1"/>
            </p:cNvSpPr>
            <p:nvPr/>
          </p:nvSpPr>
          <p:spPr bwMode="auto">
            <a:xfrm>
              <a:off x="2514601" y="2135188"/>
              <a:ext cx="182721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342900" indent="-342900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Demo Application</a:t>
              </a:r>
            </a:p>
          </p:txBody>
        </p:sp>
      </p:grpSp>
      <p:grpSp>
        <p:nvGrpSpPr>
          <p:cNvPr id="5" name="Group 88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416425" y="1355725"/>
            <a:ext cx="2190750" cy="3198813"/>
            <a:chOff x="4416425" y="1355725"/>
            <a:chExt cx="2190751" cy="3198813"/>
          </a:xfrm>
        </p:grpSpPr>
        <p:sp>
          <p:nvSpPr>
            <p:cNvPr id="8225" name="Rectangle 158"/>
            <p:cNvSpPr>
              <a:spLocks noChangeArrowheads="1"/>
            </p:cNvSpPr>
            <p:nvPr/>
          </p:nvSpPr>
          <p:spPr bwMode="auto">
            <a:xfrm>
              <a:off x="4802188" y="2046288"/>
              <a:ext cx="1804988" cy="11906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15" name="AutoShape 119"/>
            <p:cNvSpPr>
              <a:spLocks noChangeArrowheads="1"/>
            </p:cNvSpPr>
            <p:nvPr/>
          </p:nvSpPr>
          <p:spPr bwMode="auto">
            <a:xfrm>
              <a:off x="4416425" y="2928938"/>
              <a:ext cx="307975" cy="654050"/>
            </a:xfrm>
            <a:prstGeom prst="rightArrow">
              <a:avLst>
                <a:gd name="adj1" fmla="val 50972"/>
                <a:gd name="adj2" fmla="val 47421"/>
              </a:avLst>
            </a:prstGeom>
            <a:solidFill>
              <a:schemeClr val="accent1"/>
            </a:solidFill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27" name="Rectangle 121"/>
            <p:cNvSpPr>
              <a:spLocks noChangeArrowheads="1"/>
            </p:cNvSpPr>
            <p:nvPr/>
          </p:nvSpPr>
          <p:spPr bwMode="auto">
            <a:xfrm>
              <a:off x="4800600" y="4043363"/>
              <a:ext cx="1804989" cy="511175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17" name="Text Box 122"/>
            <p:cNvSpPr txBox="1">
              <a:spLocks noChangeArrowheads="1"/>
            </p:cNvSpPr>
            <p:nvPr/>
          </p:nvSpPr>
          <p:spPr bwMode="auto">
            <a:xfrm>
              <a:off x="4800600" y="4197350"/>
              <a:ext cx="1766888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342900" indent="-342900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CSL</a:t>
              </a:r>
            </a:p>
          </p:txBody>
        </p:sp>
        <p:sp>
          <p:nvSpPr>
            <p:cNvPr id="8229" name="Rectangle 123"/>
            <p:cNvSpPr>
              <a:spLocks noChangeArrowheads="1"/>
            </p:cNvSpPr>
            <p:nvPr/>
          </p:nvSpPr>
          <p:spPr bwMode="auto">
            <a:xfrm>
              <a:off x="5722939" y="3227388"/>
              <a:ext cx="882650" cy="8159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19" name="Text Box 124"/>
            <p:cNvSpPr txBox="1">
              <a:spLocks noChangeArrowheads="1"/>
            </p:cNvSpPr>
            <p:nvPr/>
          </p:nvSpPr>
          <p:spPr bwMode="auto">
            <a:xfrm>
              <a:off x="5722938" y="3629025"/>
              <a:ext cx="882650" cy="31432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1588" indent="-1588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Customer Platform</a:t>
              </a:r>
            </a:p>
          </p:txBody>
        </p:sp>
        <p:sp>
          <p:nvSpPr>
            <p:cNvPr id="20520" name="Rectangle 125"/>
            <p:cNvSpPr>
              <a:spLocks noChangeArrowheads="1"/>
            </p:cNvSpPr>
            <p:nvPr/>
          </p:nvSpPr>
          <p:spPr bwMode="auto">
            <a:xfrm>
              <a:off x="5722938" y="2906713"/>
              <a:ext cx="728663" cy="620713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21" name="Text Box 126"/>
            <p:cNvSpPr txBox="1">
              <a:spLocks noChangeArrowheads="1"/>
            </p:cNvSpPr>
            <p:nvPr/>
          </p:nvSpPr>
          <p:spPr bwMode="auto">
            <a:xfrm>
              <a:off x="5722938" y="2971800"/>
              <a:ext cx="736600" cy="47461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Network</a:t>
              </a:r>
            </a:p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Dev </a:t>
              </a: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Kit</a:t>
              </a:r>
            </a:p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(NDK)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8233" name="Rectangle 129"/>
            <p:cNvSpPr>
              <a:spLocks noChangeArrowheads="1"/>
            </p:cNvSpPr>
            <p:nvPr/>
          </p:nvSpPr>
          <p:spPr bwMode="auto">
            <a:xfrm>
              <a:off x="5260975" y="3236913"/>
              <a:ext cx="461963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34" name="Rectangle 130"/>
            <p:cNvSpPr>
              <a:spLocks noChangeArrowheads="1"/>
            </p:cNvSpPr>
            <p:nvPr/>
          </p:nvSpPr>
          <p:spPr bwMode="auto">
            <a:xfrm>
              <a:off x="4800600" y="3236913"/>
              <a:ext cx="460375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24" name="Text Box 131"/>
            <p:cNvSpPr txBox="1">
              <a:spLocks noChangeArrowheads="1"/>
            </p:cNvSpPr>
            <p:nvPr/>
          </p:nvSpPr>
          <p:spPr bwMode="auto">
            <a:xfrm>
              <a:off x="5260975" y="3505200"/>
              <a:ext cx="4619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IPC</a:t>
              </a:r>
            </a:p>
          </p:txBody>
        </p:sp>
        <p:sp>
          <p:nvSpPr>
            <p:cNvPr id="20525" name="Text Box 132"/>
            <p:cNvSpPr txBox="1">
              <a:spLocks noChangeArrowheads="1"/>
            </p:cNvSpPr>
            <p:nvPr/>
          </p:nvSpPr>
          <p:spPr bwMode="auto">
            <a:xfrm>
              <a:off x="4800600" y="3505200"/>
              <a:ext cx="4619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LLD</a:t>
              </a:r>
            </a:p>
          </p:txBody>
        </p:sp>
        <p:sp>
          <p:nvSpPr>
            <p:cNvPr id="8237" name="Rectangle 133"/>
            <p:cNvSpPr>
              <a:spLocks noChangeArrowheads="1"/>
            </p:cNvSpPr>
            <p:nvPr/>
          </p:nvSpPr>
          <p:spPr bwMode="auto">
            <a:xfrm>
              <a:off x="5260975" y="2430463"/>
              <a:ext cx="461963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38" name="Rectangle 134"/>
            <p:cNvSpPr>
              <a:spLocks noChangeArrowheads="1"/>
            </p:cNvSpPr>
            <p:nvPr/>
          </p:nvSpPr>
          <p:spPr bwMode="auto">
            <a:xfrm>
              <a:off x="4800600" y="2430463"/>
              <a:ext cx="460375" cy="806450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28" name="Text Box 135"/>
            <p:cNvSpPr txBox="1">
              <a:spLocks noChangeArrowheads="1"/>
            </p:cNvSpPr>
            <p:nvPr/>
          </p:nvSpPr>
          <p:spPr bwMode="auto">
            <a:xfrm>
              <a:off x="5260975" y="2698750"/>
              <a:ext cx="5000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LIB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20529" name="Text Box 136"/>
            <p:cNvSpPr txBox="1">
              <a:spLocks noChangeArrowheads="1"/>
            </p:cNvSpPr>
            <p:nvPr/>
          </p:nvSpPr>
          <p:spPr bwMode="auto">
            <a:xfrm>
              <a:off x="4800600" y="2697228"/>
              <a:ext cx="461963" cy="203775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Tools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20530" name="Text Box 155"/>
            <p:cNvSpPr txBox="1">
              <a:spLocks noChangeArrowheads="1"/>
            </p:cNvSpPr>
            <p:nvPr/>
          </p:nvSpPr>
          <p:spPr bwMode="auto">
            <a:xfrm>
              <a:off x="4802188" y="1355725"/>
              <a:ext cx="1804988" cy="66833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14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Customer Application</a:t>
              </a:r>
              <a:r>
                <a:rPr lang="en-US" sz="1400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 on Customer Platform</a:t>
              </a:r>
            </a:p>
          </p:txBody>
        </p:sp>
        <p:sp>
          <p:nvSpPr>
            <p:cNvPr id="20531" name="Text Box 159"/>
            <p:cNvSpPr txBox="1">
              <a:spLocks noChangeArrowheads="1"/>
            </p:cNvSpPr>
            <p:nvPr/>
          </p:nvSpPr>
          <p:spPr bwMode="auto">
            <a:xfrm>
              <a:off x="4778375" y="2154238"/>
              <a:ext cx="1827213" cy="20320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342900" indent="-342900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Customer Application</a:t>
              </a:r>
            </a:p>
          </p:txBody>
        </p:sp>
      </p:grpSp>
      <p:sp>
        <p:nvSpPr>
          <p:cNvPr id="8243" name="Oval 165"/>
          <p:cNvSpPr>
            <a:spLocks noChangeArrowheads="1"/>
          </p:cNvSpPr>
          <p:nvPr/>
        </p:nvSpPr>
        <p:spPr bwMode="auto">
          <a:xfrm>
            <a:off x="4956175" y="2084388"/>
            <a:ext cx="1344613" cy="307975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grpSp>
        <p:nvGrpSpPr>
          <p:cNvPr id="6" name="Group 170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6683375" y="1355725"/>
            <a:ext cx="2190750" cy="3198813"/>
            <a:chOff x="4210" y="854"/>
            <a:chExt cx="1380" cy="2015"/>
          </a:xfrm>
        </p:grpSpPr>
        <p:sp>
          <p:nvSpPr>
            <p:cNvPr id="8206" name="Rectangle 160"/>
            <p:cNvSpPr>
              <a:spLocks noChangeArrowheads="1"/>
            </p:cNvSpPr>
            <p:nvPr/>
          </p:nvSpPr>
          <p:spPr bwMode="auto">
            <a:xfrm>
              <a:off x="4453" y="1289"/>
              <a:ext cx="1137" cy="7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497" name="AutoShape 137"/>
            <p:cNvSpPr>
              <a:spLocks noChangeArrowheads="1"/>
            </p:cNvSpPr>
            <p:nvPr/>
          </p:nvSpPr>
          <p:spPr bwMode="auto">
            <a:xfrm>
              <a:off x="4210" y="1845"/>
              <a:ext cx="194" cy="412"/>
            </a:xfrm>
            <a:prstGeom prst="rightArrow">
              <a:avLst>
                <a:gd name="adj1" fmla="val 50972"/>
                <a:gd name="adj2" fmla="val 47421"/>
              </a:avLst>
            </a:prstGeom>
            <a:solidFill>
              <a:schemeClr val="accent1"/>
            </a:solidFill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08" name="Rectangle 139"/>
            <p:cNvSpPr>
              <a:spLocks noChangeArrowheads="1"/>
            </p:cNvSpPr>
            <p:nvPr/>
          </p:nvSpPr>
          <p:spPr bwMode="auto">
            <a:xfrm>
              <a:off x="4452" y="2547"/>
              <a:ext cx="1137" cy="322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499" name="Text Box 140"/>
            <p:cNvSpPr txBox="1">
              <a:spLocks noChangeArrowheads="1"/>
            </p:cNvSpPr>
            <p:nvPr/>
          </p:nvSpPr>
          <p:spPr bwMode="auto">
            <a:xfrm>
              <a:off x="4452" y="2644"/>
              <a:ext cx="1113" cy="12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342900" indent="-342900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CSL</a:t>
              </a:r>
            </a:p>
          </p:txBody>
        </p:sp>
        <p:sp>
          <p:nvSpPr>
            <p:cNvPr id="8210" name="Rectangle 141"/>
            <p:cNvSpPr>
              <a:spLocks noChangeArrowheads="1"/>
            </p:cNvSpPr>
            <p:nvPr/>
          </p:nvSpPr>
          <p:spPr bwMode="auto">
            <a:xfrm>
              <a:off x="5033" y="2033"/>
              <a:ext cx="556" cy="5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01" name="Text Box 142"/>
            <p:cNvSpPr txBox="1">
              <a:spLocks noChangeArrowheads="1"/>
            </p:cNvSpPr>
            <p:nvPr/>
          </p:nvSpPr>
          <p:spPr bwMode="auto">
            <a:xfrm>
              <a:off x="5033" y="2286"/>
              <a:ext cx="556" cy="19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1588" indent="-1588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Next Gen TI </a:t>
              </a: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SoC Platform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20502" name="Rectangle 143"/>
            <p:cNvSpPr>
              <a:spLocks noChangeArrowheads="1"/>
            </p:cNvSpPr>
            <p:nvPr/>
          </p:nvSpPr>
          <p:spPr bwMode="auto">
            <a:xfrm>
              <a:off x="5033" y="1831"/>
              <a:ext cx="459" cy="391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03" name="Text Box 144"/>
            <p:cNvSpPr txBox="1">
              <a:spLocks noChangeArrowheads="1"/>
            </p:cNvSpPr>
            <p:nvPr/>
          </p:nvSpPr>
          <p:spPr bwMode="auto">
            <a:xfrm>
              <a:off x="5033" y="1872"/>
              <a:ext cx="464" cy="299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Network</a:t>
              </a:r>
            </a:p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Dev </a:t>
              </a: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Kit</a:t>
              </a:r>
            </a:p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(NDK)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8214" name="Rectangle 147"/>
            <p:cNvSpPr>
              <a:spLocks noChangeArrowheads="1"/>
            </p:cNvSpPr>
            <p:nvPr/>
          </p:nvSpPr>
          <p:spPr bwMode="auto">
            <a:xfrm>
              <a:off x="4742" y="2039"/>
              <a:ext cx="291" cy="508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15" name="Rectangle 148"/>
            <p:cNvSpPr>
              <a:spLocks noChangeArrowheads="1"/>
            </p:cNvSpPr>
            <p:nvPr/>
          </p:nvSpPr>
          <p:spPr bwMode="auto">
            <a:xfrm>
              <a:off x="4452" y="2039"/>
              <a:ext cx="290" cy="508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06" name="Text Box 149"/>
            <p:cNvSpPr txBox="1">
              <a:spLocks noChangeArrowheads="1"/>
            </p:cNvSpPr>
            <p:nvPr/>
          </p:nvSpPr>
          <p:spPr bwMode="auto">
            <a:xfrm>
              <a:off x="4742" y="2208"/>
              <a:ext cx="291" cy="12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IPC</a:t>
              </a:r>
            </a:p>
          </p:txBody>
        </p:sp>
        <p:sp>
          <p:nvSpPr>
            <p:cNvPr id="20507" name="Text Box 150"/>
            <p:cNvSpPr txBox="1">
              <a:spLocks noChangeArrowheads="1"/>
            </p:cNvSpPr>
            <p:nvPr/>
          </p:nvSpPr>
          <p:spPr bwMode="auto">
            <a:xfrm>
              <a:off x="4452" y="2208"/>
              <a:ext cx="291" cy="12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LLD</a:t>
              </a:r>
            </a:p>
          </p:txBody>
        </p:sp>
        <p:sp>
          <p:nvSpPr>
            <p:cNvPr id="8218" name="Rectangle 151"/>
            <p:cNvSpPr>
              <a:spLocks noChangeArrowheads="1"/>
            </p:cNvSpPr>
            <p:nvPr/>
          </p:nvSpPr>
          <p:spPr bwMode="auto">
            <a:xfrm>
              <a:off x="4742" y="1531"/>
              <a:ext cx="291" cy="508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19" name="Rectangle 152"/>
            <p:cNvSpPr>
              <a:spLocks noChangeArrowheads="1"/>
            </p:cNvSpPr>
            <p:nvPr/>
          </p:nvSpPr>
          <p:spPr bwMode="auto">
            <a:xfrm>
              <a:off x="4452" y="1531"/>
              <a:ext cx="290" cy="508"/>
            </a:xfrm>
            <a:prstGeom prst="rect">
              <a:avLst/>
            </a:prstGeom>
            <a:blipFill>
              <a:blip r:embed="rId9" cstate="print"/>
              <a:tile tx="0" ty="0" sx="100000" sy="100000" flip="none" algn="tl"/>
            </a:blipFill>
            <a:ln w="9525" algn="ctr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510" name="Text Box 153"/>
            <p:cNvSpPr txBox="1">
              <a:spLocks noChangeArrowheads="1"/>
            </p:cNvSpPr>
            <p:nvPr/>
          </p:nvSpPr>
          <p:spPr bwMode="auto">
            <a:xfrm>
              <a:off x="4742" y="1700"/>
              <a:ext cx="315" cy="12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LIB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20511" name="Text Box 154"/>
            <p:cNvSpPr txBox="1">
              <a:spLocks noChangeArrowheads="1"/>
            </p:cNvSpPr>
            <p:nvPr/>
          </p:nvSpPr>
          <p:spPr bwMode="auto">
            <a:xfrm>
              <a:off x="4452" y="1700"/>
              <a:ext cx="291" cy="12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 smtClean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Tools</a:t>
              </a:r>
              <a:endParaRPr lang="en-US" sz="800" b="1" dirty="0">
                <a:solidFill>
                  <a:prstClr val="black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20512" name="Text Box 156"/>
            <p:cNvSpPr txBox="1">
              <a:spLocks noChangeArrowheads="1"/>
            </p:cNvSpPr>
            <p:nvPr/>
          </p:nvSpPr>
          <p:spPr bwMode="auto">
            <a:xfrm>
              <a:off x="4453" y="854"/>
              <a:ext cx="1137" cy="421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indent="3175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1400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Customer App on </a:t>
              </a:r>
              <a:r>
                <a:rPr lang="en-US" sz="14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Next Generation TI SOC Platform</a:t>
              </a:r>
            </a:p>
          </p:txBody>
        </p:sp>
        <p:sp>
          <p:nvSpPr>
            <p:cNvPr id="20513" name="Text Box 161"/>
            <p:cNvSpPr txBox="1">
              <a:spLocks noChangeArrowheads="1"/>
            </p:cNvSpPr>
            <p:nvPr/>
          </p:nvSpPr>
          <p:spPr bwMode="auto">
            <a:xfrm>
              <a:off x="4438" y="1357"/>
              <a:ext cx="1151" cy="12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  <p:txBody>
            <a:bodyPr lIns="92075" tIns="46038" rIns="92075" bIns="46038">
              <a:spAutoFit/>
            </a:bodyPr>
            <a:lstStyle/>
            <a:p>
              <a:pPr marL="342900" indent="-342900" algn="ctr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99"/>
                </a:buClr>
                <a:buSzPct val="85000"/>
              </a:pPr>
              <a:r>
                <a:rPr lang="en-US" sz="800" b="1" dirty="0">
                  <a:solidFill>
                    <a:prstClr val="black"/>
                  </a:solidFill>
                  <a:latin typeface="Trebuchet MS" pitchFamily="34" charset="0"/>
                  <a:cs typeface="Arial" charset="0"/>
                </a:rPr>
                <a:t>Customer Application</a:t>
              </a:r>
            </a:p>
          </p:txBody>
        </p:sp>
      </p:grpSp>
      <p:sp>
        <p:nvSpPr>
          <p:cNvPr id="90" name="Oval 166"/>
          <p:cNvSpPr>
            <a:spLocks noChangeArrowheads="1"/>
          </p:cNvSpPr>
          <p:nvPr/>
        </p:nvSpPr>
        <p:spPr bwMode="auto">
          <a:xfrm>
            <a:off x="3475038" y="3551238"/>
            <a:ext cx="846137" cy="457200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1" name="PPTShape_0"/>
          <p:cNvSpPr>
            <a:spLocks noChangeArrowheads="1"/>
          </p:cNvSpPr>
          <p:nvPr/>
        </p:nvSpPr>
        <p:spPr bwMode="auto">
          <a:xfrm>
            <a:off x="8001000" y="3557588"/>
            <a:ext cx="868363" cy="457200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9" name="Rounded Rectangular Callout 98"/>
          <p:cNvSpPr/>
          <p:nvPr/>
        </p:nvSpPr>
        <p:spPr>
          <a:xfrm>
            <a:off x="7162800" y="4724400"/>
            <a:ext cx="1447800" cy="917448"/>
          </a:xfrm>
          <a:prstGeom prst="wedgeRoundRectCallout">
            <a:avLst>
              <a:gd name="adj1" fmla="val -16410"/>
              <a:gd name="adj2" fmla="val -49773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</a:rPr>
              <a:t>Software may be different, but API remain the same (CSL, LLD, etc.)</a:t>
            </a:r>
            <a:endParaRPr lang="en-US" sz="1100" dirty="0">
              <a:solidFill>
                <a:prstClr val="white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" grpId="0" animBg="1"/>
      <p:bldP spid="90" grpId="0" animBg="1"/>
      <p:bldP spid="91" grpId="0" animBg="1"/>
      <p:bldP spid="9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 smtClean="0"/>
              <a:t>MCSDK Top-level Directory Folders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33375" y="1185863"/>
            <a:ext cx="8467725" cy="48339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/mcsdk</a:t>
            </a:r>
          </a:p>
          <a:p>
            <a:r>
              <a:rPr lang="en-US" dirty="0" smtClean="0"/>
              <a:t>/pdk</a:t>
            </a:r>
          </a:p>
          <a:p>
            <a:r>
              <a:rPr lang="en-US" dirty="0" smtClean="0"/>
              <a:t>/edma3</a:t>
            </a:r>
          </a:p>
          <a:p>
            <a:r>
              <a:rPr lang="en-US" dirty="0" smtClean="0"/>
              <a:t>/bios</a:t>
            </a:r>
          </a:p>
          <a:p>
            <a:r>
              <a:rPr lang="en-US" dirty="0" smtClean="0"/>
              <a:t>/dsplib</a:t>
            </a:r>
          </a:p>
          <a:p>
            <a:r>
              <a:rPr lang="en-US" dirty="0" smtClean="0"/>
              <a:t>/imglib</a:t>
            </a:r>
          </a:p>
          <a:p>
            <a:r>
              <a:rPr lang="en-US" dirty="0" smtClean="0"/>
              <a:t>/mathlib</a:t>
            </a:r>
          </a:p>
          <a:p>
            <a:r>
              <a:rPr lang="en-US" dirty="0" smtClean="0"/>
              <a:t>/ipc</a:t>
            </a:r>
          </a:p>
          <a:p>
            <a:r>
              <a:rPr lang="en-US" dirty="0" smtClean="0"/>
              <a:t>/ndk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493712" y="1371600"/>
            <a:ext cx="2935288" cy="393065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228365" name="AutoShape 13"/>
          <p:cNvSpPr>
            <a:spLocks noChangeArrowheads="1"/>
          </p:cNvSpPr>
          <p:nvPr/>
        </p:nvSpPr>
        <p:spPr bwMode="auto">
          <a:xfrm>
            <a:off x="669925" y="1870075"/>
            <a:ext cx="1468437" cy="3200400"/>
          </a:xfrm>
          <a:prstGeom prst="roundRect">
            <a:avLst>
              <a:gd name="adj" fmla="val 16667"/>
            </a:avLst>
          </a:prstGeom>
          <a:solidFill>
            <a:srgbClr val="A0D7DE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b="1" baseline="30000" dirty="0">
              <a:solidFill>
                <a:srgbClr val="FFFFFF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228360" name="AutoShape 8"/>
          <p:cNvSpPr>
            <a:spLocks noChangeArrowheads="1"/>
          </p:cNvSpPr>
          <p:nvPr/>
        </p:nvSpPr>
        <p:spPr bwMode="auto">
          <a:xfrm>
            <a:off x="544513" y="5407025"/>
            <a:ext cx="2908300" cy="330200"/>
          </a:xfrm>
          <a:prstGeom prst="cube">
            <a:avLst>
              <a:gd name="adj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Host Computer</a:t>
            </a:r>
          </a:p>
        </p:txBody>
      </p:sp>
      <p:sp>
        <p:nvSpPr>
          <p:cNvPr id="228361" name="AutoShape 9"/>
          <p:cNvSpPr>
            <a:spLocks noChangeArrowheads="1"/>
          </p:cNvSpPr>
          <p:nvPr/>
        </p:nvSpPr>
        <p:spPr bwMode="auto">
          <a:xfrm>
            <a:off x="4349750" y="5381625"/>
            <a:ext cx="4445000" cy="304800"/>
          </a:xfrm>
          <a:prstGeom prst="cube">
            <a:avLst>
              <a:gd name="adj" fmla="val 25000"/>
            </a:avLst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Target Board</a:t>
            </a:r>
          </a:p>
        </p:txBody>
      </p:sp>
      <p:sp>
        <p:nvSpPr>
          <p:cNvPr id="228362" name="AutoShape 10"/>
          <p:cNvSpPr>
            <a:spLocks noChangeArrowheads="1"/>
          </p:cNvSpPr>
          <p:nvPr/>
        </p:nvSpPr>
        <p:spPr bwMode="auto">
          <a:xfrm>
            <a:off x="3490179" y="5547226"/>
            <a:ext cx="850960" cy="88900"/>
          </a:xfrm>
          <a:prstGeom prst="leftRightArrow">
            <a:avLst>
              <a:gd name="adj1" fmla="val 50000"/>
              <a:gd name="adj2" fmla="val 102857"/>
            </a:avLst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dirty="0">
              <a:solidFill>
                <a:srgbClr val="000000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228364" name="Rectangle 12"/>
          <p:cNvSpPr>
            <a:spLocks noChangeArrowheads="1"/>
          </p:cNvSpPr>
          <p:nvPr/>
        </p:nvSpPr>
        <p:spPr bwMode="auto">
          <a:xfrm>
            <a:off x="1163637" y="1423988"/>
            <a:ext cx="1624013" cy="349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Eclipse IDE</a:t>
            </a:r>
            <a:endParaRPr lang="en-US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28366" name="AutoShape 14"/>
          <p:cNvSpPr>
            <a:spLocks noChangeArrowheads="1"/>
          </p:cNvSpPr>
          <p:nvPr/>
        </p:nvSpPr>
        <p:spPr bwMode="auto">
          <a:xfrm>
            <a:off x="2233612" y="1882775"/>
            <a:ext cx="1016000" cy="32004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 bwMode="auto">
          <a:xfrm>
            <a:off x="4467506" y="1371600"/>
            <a:ext cx="4317107" cy="3870318"/>
          </a:xfrm>
          <a:prstGeom prst="roundRect">
            <a:avLst>
              <a:gd name="adj" fmla="val 2624"/>
            </a:avLst>
          </a:prstGeom>
          <a:solidFill>
            <a:srgbClr val="A0D7DE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62600" y="1524000"/>
            <a:ext cx="20233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Multicore Software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Development Kit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(MCSDK)</a:t>
            </a:r>
            <a:endParaRPr lang="en-US" sz="1600" b="1" dirty="0"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9" name="PPTShape_2"/>
          <p:cNvSpPr>
            <a:spLocks noChangeArrowheads="1"/>
          </p:cNvSpPr>
          <p:nvPr/>
        </p:nvSpPr>
        <p:spPr bwMode="auto">
          <a:xfrm>
            <a:off x="2230437" y="3092450"/>
            <a:ext cx="1014412" cy="725487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Third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Party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Plug-Ins</a:t>
            </a:r>
          </a:p>
        </p:txBody>
      </p:sp>
      <p:sp>
        <p:nvSpPr>
          <p:cNvPr id="16444" name="Title 12"/>
          <p:cNvSpPr>
            <a:spLocks noGrp="1"/>
          </p:cNvSpPr>
          <p:nvPr>
            <p:ph type="title"/>
          </p:nvPr>
        </p:nvSpPr>
        <p:spPr>
          <a:xfrm>
            <a:off x="342900" y="-69850"/>
            <a:ext cx="8458200" cy="1189038"/>
          </a:xfrm>
        </p:spPr>
        <p:txBody>
          <a:bodyPr/>
          <a:lstStyle/>
          <a:p>
            <a:pPr eaLnBrk="1" hangingPunct="1"/>
            <a:r>
              <a:rPr lang="en-US" sz="3600" dirty="0" smtClean="0"/>
              <a:t>TI Software Development Ecosystem</a:t>
            </a:r>
            <a:br>
              <a:rPr lang="en-US" sz="3600" dirty="0" smtClean="0"/>
            </a:br>
            <a:r>
              <a:rPr lang="en-US" sz="2400" dirty="0" smtClean="0"/>
              <a:t>Third Party Software Plug-ins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505200" y="5715000"/>
            <a:ext cx="91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indent="-1158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Emulator</a:t>
            </a:r>
            <a:endParaRPr lang="en-US" sz="12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85839" y="2576512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Editor</a:t>
            </a:r>
            <a:endParaRPr lang="en-US" sz="9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90602" y="2928937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Compiler Tools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85838" y="3290885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Simulator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90601" y="3643310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Debug/Emulation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5839" y="3990975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Remote Debug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90602" y="4343400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Instrumentation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5840" y="4695825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Visualization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803302" y="4357687"/>
            <a:ext cx="1204912" cy="23336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>
            <a:prstShdw prst="shdw17" dist="17961" dir="2700000">
              <a:srgbClr val="00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PPTShape_1"/>
          <p:cNvSpPr>
            <a:spLocks noChangeArrowheads="1"/>
          </p:cNvSpPr>
          <p:nvPr/>
        </p:nvSpPr>
        <p:spPr bwMode="auto">
          <a:xfrm>
            <a:off x="681064" y="1933575"/>
            <a:ext cx="1468438" cy="681037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Code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Composer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 Studio</a:t>
            </a:r>
            <a:r>
              <a:rPr lang="en-US" sz="800" b="1" baseline="50000" dirty="0">
                <a:latin typeface="Arial"/>
                <a:ea typeface="ＭＳ Ｐゴシック" pitchFamily="34" charset="-128"/>
                <a:cs typeface="Arial" charset="0"/>
              </a:rPr>
              <a:t>TM</a:t>
            </a:r>
          </a:p>
        </p:txBody>
      </p:sp>
      <p:pic>
        <p:nvPicPr>
          <p:cNvPr id="24" name="Picture 23" descr="MCSD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0066" y="2438400"/>
            <a:ext cx="4112636" cy="2514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Multicore Development Ecosystem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Code Composer Studio (CCS)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Multicore Software Development Kit (MCSDK)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Third Party Software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C66x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Lite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Evaluation Module (EVM)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Additional Support Resources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Party Plug-Ins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957263"/>
            <a:ext cx="8467725" cy="53673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Eclipse allows developers to integrate third-party software tools that provide additional multicore programming, profiling and analysis capabilities:</a:t>
            </a:r>
          </a:p>
          <a:p>
            <a:r>
              <a:rPr lang="en-US" sz="2000" b="1" dirty="0" smtClean="0"/>
              <a:t>Poly-Platform from PolyCore </a:t>
            </a:r>
            <a:r>
              <a:rPr lang="en-US" sz="2000" dirty="0" smtClean="0">
                <a:hlinkClick r:id="rId2"/>
              </a:rPr>
              <a:t>http://polycoresoftware.com</a:t>
            </a:r>
            <a:r>
              <a:rPr lang="en-US" sz="2000" dirty="0" smtClean="0"/>
              <a:t> is a development framework consisting of tools and run-time software that provide a programming model for applications to scale from one to many cores.</a:t>
            </a:r>
          </a:p>
          <a:p>
            <a:r>
              <a:rPr lang="en-US" sz="2000" b="1" dirty="0" smtClean="0"/>
              <a:t>Prism from CriticalBlue </a:t>
            </a:r>
            <a:r>
              <a:rPr lang="en-US" sz="2000" dirty="0" smtClean="0">
                <a:hlinkClick r:id="rId3"/>
              </a:rPr>
              <a:t>http://www.criticalblue.com</a:t>
            </a:r>
            <a:r>
              <a:rPr lang="en-US" sz="2000" dirty="0" smtClean="0"/>
              <a:t> provides multicore analysis and exploration tools to evaluate parallelization strategies of existing software applications.</a:t>
            </a:r>
          </a:p>
          <a:p>
            <a:r>
              <a:rPr lang="en-US" sz="2000" b="1" dirty="0" smtClean="0"/>
              <a:t>Optima from ENEA </a:t>
            </a:r>
            <a:r>
              <a:rPr lang="en-US" sz="2000" dirty="0" smtClean="0">
                <a:hlinkClick r:id="rId4"/>
              </a:rPr>
              <a:t>http://www.enea.com</a:t>
            </a:r>
            <a:r>
              <a:rPr lang="en-US" sz="2000" dirty="0" smtClean="0"/>
              <a:t> includes overview and management tools for multicore systems, profiling tools showing resource usage, and debug tools that track execution of application and operating system events.</a:t>
            </a:r>
          </a:p>
          <a:p>
            <a:r>
              <a:rPr lang="en-US" sz="2000" b="1" dirty="0" smtClean="0"/>
              <a:t>Diamond from 3L </a:t>
            </a:r>
            <a:r>
              <a:rPr lang="en-US" sz="2000" dirty="0" smtClean="0">
                <a:hlinkClick r:id="rId5"/>
              </a:rPr>
              <a:t>http://www.3l.com</a:t>
            </a:r>
            <a:r>
              <a:rPr lang="en-US" sz="2000" dirty="0" smtClean="0"/>
              <a:t> is a tool-suite and model that provides a highly automated development flow from concept through to applications running in multiprocessor hardware.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493712" y="1371600"/>
            <a:ext cx="2935288" cy="393065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228365" name="AutoShape 13"/>
          <p:cNvSpPr>
            <a:spLocks noChangeArrowheads="1"/>
          </p:cNvSpPr>
          <p:nvPr/>
        </p:nvSpPr>
        <p:spPr bwMode="auto">
          <a:xfrm>
            <a:off x="669925" y="1870075"/>
            <a:ext cx="1468437" cy="3200400"/>
          </a:xfrm>
          <a:prstGeom prst="roundRect">
            <a:avLst>
              <a:gd name="adj" fmla="val 16667"/>
            </a:avLst>
          </a:prstGeom>
          <a:solidFill>
            <a:srgbClr val="A0D7DE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b="1" baseline="30000" dirty="0">
              <a:solidFill>
                <a:srgbClr val="FFFFFF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228360" name="AutoShape 8"/>
          <p:cNvSpPr>
            <a:spLocks noChangeArrowheads="1"/>
          </p:cNvSpPr>
          <p:nvPr/>
        </p:nvSpPr>
        <p:spPr bwMode="auto">
          <a:xfrm>
            <a:off x="544513" y="5407025"/>
            <a:ext cx="2908300" cy="330200"/>
          </a:xfrm>
          <a:prstGeom prst="cube">
            <a:avLst>
              <a:gd name="adj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Host Computer</a:t>
            </a:r>
          </a:p>
        </p:txBody>
      </p:sp>
      <p:sp>
        <p:nvSpPr>
          <p:cNvPr id="228361" name="AutoShape 9"/>
          <p:cNvSpPr>
            <a:spLocks noChangeArrowheads="1"/>
          </p:cNvSpPr>
          <p:nvPr/>
        </p:nvSpPr>
        <p:spPr bwMode="auto">
          <a:xfrm>
            <a:off x="4349750" y="5381625"/>
            <a:ext cx="4445000" cy="304800"/>
          </a:xfrm>
          <a:prstGeom prst="cube">
            <a:avLst>
              <a:gd name="adj" fmla="val 25000"/>
            </a:avLst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Target Board</a:t>
            </a:r>
          </a:p>
        </p:txBody>
      </p:sp>
      <p:sp>
        <p:nvSpPr>
          <p:cNvPr id="228362" name="AutoShape 10"/>
          <p:cNvSpPr>
            <a:spLocks noChangeArrowheads="1"/>
          </p:cNvSpPr>
          <p:nvPr/>
        </p:nvSpPr>
        <p:spPr bwMode="auto">
          <a:xfrm>
            <a:off x="3490179" y="5547226"/>
            <a:ext cx="850960" cy="88900"/>
          </a:xfrm>
          <a:prstGeom prst="leftRightArrow">
            <a:avLst>
              <a:gd name="adj1" fmla="val 50000"/>
              <a:gd name="adj2" fmla="val 102857"/>
            </a:avLst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dirty="0">
              <a:solidFill>
                <a:srgbClr val="000000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228364" name="Rectangle 12"/>
          <p:cNvSpPr>
            <a:spLocks noChangeArrowheads="1"/>
          </p:cNvSpPr>
          <p:nvPr/>
        </p:nvSpPr>
        <p:spPr bwMode="auto">
          <a:xfrm>
            <a:off x="1163637" y="1423988"/>
            <a:ext cx="1624013" cy="349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Eclipse IDE</a:t>
            </a:r>
            <a:endParaRPr lang="en-US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28366" name="AutoShape 14"/>
          <p:cNvSpPr>
            <a:spLocks noChangeArrowheads="1"/>
          </p:cNvSpPr>
          <p:nvPr/>
        </p:nvSpPr>
        <p:spPr bwMode="auto">
          <a:xfrm>
            <a:off x="2233612" y="1882775"/>
            <a:ext cx="1016000" cy="3200400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 bwMode="auto">
          <a:xfrm>
            <a:off x="4467506" y="1371600"/>
            <a:ext cx="4317107" cy="3870318"/>
          </a:xfrm>
          <a:prstGeom prst="roundRect">
            <a:avLst>
              <a:gd name="adj" fmla="val 2624"/>
            </a:avLst>
          </a:prstGeom>
          <a:solidFill>
            <a:srgbClr val="A0D7DE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62600" y="1524000"/>
            <a:ext cx="20233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Multicore Software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Development Kit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(MCSDK)</a:t>
            </a:r>
            <a:endParaRPr lang="en-US" sz="1600" b="1" dirty="0"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6444" name="Title 12"/>
          <p:cNvSpPr>
            <a:spLocks noGrp="1"/>
          </p:cNvSpPr>
          <p:nvPr>
            <p:ph type="title"/>
          </p:nvPr>
        </p:nvSpPr>
        <p:spPr>
          <a:xfrm>
            <a:off x="342900" y="-69850"/>
            <a:ext cx="8458200" cy="1189038"/>
          </a:xfrm>
        </p:spPr>
        <p:txBody>
          <a:bodyPr/>
          <a:lstStyle/>
          <a:p>
            <a:pPr eaLnBrk="1" hangingPunct="1"/>
            <a:r>
              <a:rPr lang="en-US" sz="3600" dirty="0" smtClean="0"/>
              <a:t>TI Software Development Ecosystem</a:t>
            </a:r>
            <a:br>
              <a:rPr lang="en-US" sz="3600" dirty="0" smtClean="0"/>
            </a:br>
            <a:r>
              <a:rPr lang="en-US" sz="2400" dirty="0" smtClean="0"/>
              <a:t>Multicore Performance, Single-core Simplicity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505200" y="5715000"/>
            <a:ext cx="91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indent="-1158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Emulator</a:t>
            </a:r>
            <a:endParaRPr lang="en-US" sz="12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85839" y="2576512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Editor</a:t>
            </a:r>
            <a:endParaRPr lang="en-US" sz="9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90602" y="2928937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Compiler Tools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85838" y="3290885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Simulator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90601" y="3643310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Debug/Emulation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5839" y="3990975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Remote Debug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90602" y="4343400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Instrumentation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5840" y="4695825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Visualization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803302" y="4357687"/>
            <a:ext cx="1204912" cy="23336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>
            <a:prstShdw prst="shdw17" dist="17961" dir="2700000">
              <a:srgbClr val="00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PPTShape_1"/>
          <p:cNvSpPr>
            <a:spLocks noChangeArrowheads="1"/>
          </p:cNvSpPr>
          <p:nvPr/>
        </p:nvSpPr>
        <p:spPr bwMode="auto">
          <a:xfrm>
            <a:off x="681064" y="1933575"/>
            <a:ext cx="1468438" cy="681037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Code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Composer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 Studio</a:t>
            </a:r>
            <a:r>
              <a:rPr lang="en-US" sz="800" b="1" baseline="50000" dirty="0">
                <a:latin typeface="Arial"/>
                <a:ea typeface="ＭＳ Ｐゴシック" pitchFamily="34" charset="-128"/>
                <a:cs typeface="Arial" charset="0"/>
              </a:rPr>
              <a:t>TM</a:t>
            </a:r>
          </a:p>
        </p:txBody>
      </p:sp>
      <p:pic>
        <p:nvPicPr>
          <p:cNvPr id="24" name="Picture 23" descr="MCSD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0066" y="2438400"/>
            <a:ext cx="4112636" cy="2514600"/>
          </a:xfrm>
          <a:prstGeom prst="rect">
            <a:avLst/>
          </a:prstGeom>
        </p:spPr>
      </p:pic>
      <p:sp>
        <p:nvSpPr>
          <p:cNvPr id="25" name="AutoShape 21"/>
          <p:cNvSpPr>
            <a:spLocks noChangeArrowheads="1"/>
          </p:cNvSpPr>
          <p:nvPr/>
        </p:nvSpPr>
        <p:spPr bwMode="auto">
          <a:xfrm>
            <a:off x="2336802" y="2642101"/>
            <a:ext cx="831074" cy="20111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PolyCore</a:t>
            </a:r>
          </a:p>
        </p:txBody>
      </p:sp>
      <p:sp>
        <p:nvSpPr>
          <p:cNvPr id="26" name="AutoShape 22"/>
          <p:cNvSpPr>
            <a:spLocks noChangeArrowheads="1"/>
          </p:cNvSpPr>
          <p:nvPr/>
        </p:nvSpPr>
        <p:spPr bwMode="auto">
          <a:xfrm>
            <a:off x="2336800" y="3299327"/>
            <a:ext cx="831074" cy="2868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ENEA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Optima</a:t>
            </a:r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2346325" y="3685089"/>
            <a:ext cx="831074" cy="20111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3L</a:t>
            </a:r>
          </a:p>
        </p:txBody>
      </p:sp>
      <p:sp>
        <p:nvSpPr>
          <p:cNvPr id="28" name="PPTShape_0"/>
          <p:cNvSpPr>
            <a:spLocks noChangeArrowheads="1"/>
          </p:cNvSpPr>
          <p:nvPr/>
        </p:nvSpPr>
        <p:spPr bwMode="auto">
          <a:xfrm>
            <a:off x="2347131" y="2930518"/>
            <a:ext cx="831074" cy="26988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Critical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 Blue</a:t>
            </a:r>
          </a:p>
        </p:txBody>
      </p:sp>
      <p:sp>
        <p:nvSpPr>
          <p:cNvPr id="29" name="PPTShape_2"/>
          <p:cNvSpPr>
            <a:spLocks noChangeArrowheads="1"/>
          </p:cNvSpPr>
          <p:nvPr/>
        </p:nvSpPr>
        <p:spPr bwMode="auto">
          <a:xfrm>
            <a:off x="2262188" y="1989138"/>
            <a:ext cx="1014412" cy="725487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Third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Party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Plug-Ins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343400" y="914400"/>
            <a:ext cx="4495800" cy="2667000"/>
            <a:chOff x="4343400" y="914400"/>
            <a:chExt cx="4495800" cy="2667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4343400" y="914400"/>
              <a:ext cx="4495800" cy="2667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</a:rPr>
                <a:t>EVM Flash Contents</a:t>
              </a:r>
            </a:p>
          </p:txBody>
        </p:sp>
        <p:sp>
          <p:nvSpPr>
            <p:cNvPr id="67587" name="AutoShape 3"/>
            <p:cNvSpPr>
              <a:spLocks noChangeArrowheads="1"/>
            </p:cNvSpPr>
            <p:nvPr/>
          </p:nvSpPr>
          <p:spPr bwMode="auto">
            <a:xfrm>
              <a:off x="5946775" y="1390650"/>
              <a:ext cx="1276350" cy="168116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5">
                  <a:lumMod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588" name="AutoShape 4"/>
            <p:cNvSpPr>
              <a:spLocks noChangeArrowheads="1"/>
            </p:cNvSpPr>
            <p:nvPr/>
          </p:nvSpPr>
          <p:spPr bwMode="auto">
            <a:xfrm>
              <a:off x="4572000" y="1390650"/>
              <a:ext cx="1277938" cy="117316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5">
                  <a:lumMod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589" name="AutoShape 5"/>
            <p:cNvSpPr>
              <a:spLocks noChangeArrowheads="1"/>
            </p:cNvSpPr>
            <p:nvPr/>
          </p:nvSpPr>
          <p:spPr bwMode="auto">
            <a:xfrm>
              <a:off x="7319963" y="1371600"/>
              <a:ext cx="1277937" cy="200025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5">
                  <a:lumMod val="2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8683" name="Text Box 6"/>
            <p:cNvSpPr txBox="1">
              <a:spLocks noChangeArrowheads="1"/>
            </p:cNvSpPr>
            <p:nvPr/>
          </p:nvSpPr>
          <p:spPr bwMode="auto">
            <a:xfrm>
              <a:off x="7416800" y="1447800"/>
              <a:ext cx="1108075" cy="193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NAND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>64 MB</a:t>
              </a:r>
            </a:p>
          </p:txBody>
        </p:sp>
        <p:sp>
          <p:nvSpPr>
            <p:cNvPr id="28684" name="Text Box 7"/>
            <p:cNvSpPr txBox="1">
              <a:spLocks noChangeArrowheads="1"/>
            </p:cNvSpPr>
            <p:nvPr/>
          </p:nvSpPr>
          <p:spPr bwMode="auto">
            <a:xfrm>
              <a:off x="6042025" y="1465263"/>
              <a:ext cx="1109663" cy="193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NOR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16 MB</a:t>
              </a:r>
            </a:p>
          </p:txBody>
        </p:sp>
        <p:sp>
          <p:nvSpPr>
            <p:cNvPr id="28685" name="Text Box 8"/>
            <p:cNvSpPr txBox="1">
              <a:spLocks noChangeArrowheads="1"/>
            </p:cNvSpPr>
            <p:nvPr/>
          </p:nvSpPr>
          <p:spPr bwMode="auto">
            <a:xfrm>
              <a:off x="4643438" y="1447800"/>
              <a:ext cx="1108075" cy="193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EEPROM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>128 KB</a:t>
              </a:r>
            </a:p>
          </p:txBody>
        </p:sp>
        <p:sp>
          <p:nvSpPr>
            <p:cNvPr id="28686" name="AutoShape 9"/>
            <p:cNvSpPr>
              <a:spLocks noChangeArrowheads="1"/>
            </p:cNvSpPr>
            <p:nvPr/>
          </p:nvSpPr>
          <p:spPr bwMode="auto">
            <a:xfrm>
              <a:off x="4619625" y="1768475"/>
              <a:ext cx="1181100" cy="322263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>POST</a:t>
              </a:r>
            </a:p>
          </p:txBody>
        </p:sp>
        <p:sp>
          <p:nvSpPr>
            <p:cNvPr id="28687" name="AutoShape 12"/>
            <p:cNvSpPr>
              <a:spLocks noChangeArrowheads="1"/>
            </p:cNvSpPr>
            <p:nvPr/>
          </p:nvSpPr>
          <p:spPr bwMode="auto">
            <a:xfrm>
              <a:off x="4619625" y="2147888"/>
              <a:ext cx="1181100" cy="322262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>IBL</a:t>
              </a:r>
            </a:p>
          </p:txBody>
        </p:sp>
        <p:sp>
          <p:nvSpPr>
            <p:cNvPr id="28688" name="AutoShape 14"/>
            <p:cNvSpPr>
              <a:spLocks noChangeArrowheads="1"/>
            </p:cNvSpPr>
            <p:nvPr/>
          </p:nvSpPr>
          <p:spPr bwMode="auto">
            <a:xfrm>
              <a:off x="5994400" y="1793875"/>
              <a:ext cx="1181100" cy="568325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>BIOS MCSDK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>“Out of Box” Demo</a:t>
              </a:r>
            </a:p>
          </p:txBody>
        </p:sp>
        <p:sp>
          <p:nvSpPr>
            <p:cNvPr id="28689" name="AutoShape 16"/>
            <p:cNvSpPr>
              <a:spLocks noChangeArrowheads="1"/>
            </p:cNvSpPr>
            <p:nvPr/>
          </p:nvSpPr>
          <p:spPr bwMode="auto">
            <a:xfrm>
              <a:off x="7367588" y="1768475"/>
              <a:ext cx="1181100" cy="746125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>Linux MCSDK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>Demo</a:t>
              </a:r>
            </a:p>
          </p:txBody>
        </p:sp>
      </p:grp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152400" y="100013"/>
            <a:ext cx="8686800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olidFill>
                  <a:prstClr val="black"/>
                </a:solidFill>
                <a:cs typeface="Arial" charset="0"/>
              </a:rPr>
              <a:t>Linux/BIOS MCSDK C66x Lite EVM Details</a:t>
            </a:r>
          </a:p>
        </p:txBody>
      </p:sp>
      <p:grpSp>
        <p:nvGrpSpPr>
          <p:cNvPr id="3" name="PPTShape_0"/>
          <p:cNvGrpSpPr/>
          <p:nvPr>
            <p:custDataLst>
              <p:tags r:id="rId3"/>
            </p:custDataLst>
          </p:nvPr>
        </p:nvGrpSpPr>
        <p:grpSpPr>
          <a:xfrm>
            <a:off x="304800" y="990600"/>
            <a:ext cx="3352800" cy="3352800"/>
            <a:chOff x="609600" y="1143000"/>
            <a:chExt cx="3352800" cy="33528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Oval 13"/>
            <p:cNvSpPr/>
            <p:nvPr/>
          </p:nvSpPr>
          <p:spPr bwMode="auto">
            <a:xfrm>
              <a:off x="609600" y="1143000"/>
              <a:ext cx="3352800" cy="3352800"/>
            </a:xfrm>
            <a:prstGeom prst="ellipse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</a:rPr>
                <a:t>DVD Contents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43630" y="1981200"/>
              <a:ext cx="2362200" cy="1938992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10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Factory default recovery</a:t>
              </a:r>
            </a:p>
            <a:p>
              <a:pPr lvl="1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EEPROM: POST, IBL</a:t>
              </a:r>
            </a:p>
            <a:p>
              <a:pPr lvl="1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NOR: BIOS MCSDK Demo</a:t>
              </a:r>
            </a:p>
            <a:p>
              <a:pPr lvl="1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NAND: Linux MCSDK Demo</a:t>
              </a:r>
            </a:p>
            <a:p>
              <a:pPr lvl="1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EEPROM/Flash writers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CCS 5.0</a:t>
              </a:r>
            </a:p>
            <a:p>
              <a:pPr lvl="1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IDE</a:t>
              </a:r>
            </a:p>
            <a:p>
              <a:pPr lvl="1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C667x EVM GEL/XML files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BIOS MCSDK 2.0</a:t>
              </a:r>
            </a:p>
            <a:p>
              <a:pPr lvl="1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Source/binary packages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Linux MCSDK 2.0</a:t>
              </a:r>
            </a:p>
            <a:p>
              <a:pPr lvl="1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 Source/binary packages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886200" y="3886200"/>
            <a:ext cx="4953000" cy="2286000"/>
            <a:chOff x="3886200" y="3886200"/>
            <a:chExt cx="4953000" cy="22860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4953000" cy="2286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</a:rPr>
                <a:t>Online Collateral</a:t>
              </a:r>
            </a:p>
          </p:txBody>
        </p:sp>
        <p:sp>
          <p:nvSpPr>
            <p:cNvPr id="28678" name="TextBox 35"/>
            <p:cNvSpPr txBox="1">
              <a:spLocks noChangeArrowheads="1"/>
            </p:cNvSpPr>
            <p:nvPr/>
          </p:nvSpPr>
          <p:spPr bwMode="auto">
            <a:xfrm>
              <a:off x="4038600" y="4191000"/>
              <a:ext cx="4648200" cy="1892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TMS320C667x processor website</a:t>
              </a: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/>
              </a:r>
              <a:b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  <a:hlinkClick r:id="rId7"/>
                </a:rPr>
                <a:t>http://focus.ti.com/docs/prod/folders/print/tms320c6678.html </a:t>
              </a: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/>
              </a:r>
              <a:b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  <a:hlinkClick r:id="rId7"/>
                </a:rPr>
                <a:t>http://focus.ti.com/docs/prod/folders/print/tms320c6670.html</a:t>
              </a:r>
              <a:endParaRPr lang="en-US" sz="900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MCSDK website for updates</a:t>
              </a: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/>
              </a:r>
              <a:b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  <a:hlinkClick r:id="rId8"/>
                </a:rPr>
                <a:t>http://focus.ti.com/docs/toolsw/folders/print/bioslinuxmcsdk.html</a:t>
              </a: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/>
              </a:r>
              <a:b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endParaRPr lang="en-US" sz="900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CCS v5</a:t>
              </a: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/>
              </a:r>
              <a:b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  <a:hlinkClick r:id="rId9"/>
                </a:rPr>
                <a:t>http://processors.wiki.ti.com/index.php/Category:Code_Composer_Studio_v5</a:t>
              </a: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/>
              </a:r>
              <a:b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endParaRPr lang="en-US" sz="900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Developer’s website</a:t>
              </a:r>
              <a:br>
                <a:rPr lang="en-US" sz="900" b="1">
                  <a:solidFill>
                    <a:prstClr val="black"/>
                  </a:solidFill>
                  <a:latin typeface="Arial" charset="0"/>
                  <a:cs typeface="Arial" charset="0"/>
                </a:rPr>
              </a:b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>Linux:</a:t>
              </a:r>
              <a:r>
                <a:rPr lang="en-US" sz="900" b="1">
                  <a:solidFill>
                    <a:prstClr val="black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  <a:hlinkClick r:id="rId10"/>
                </a:rPr>
                <a:t>http://linux-c6x.org/</a:t>
              </a:r>
              <a:endParaRPr lang="en-US" sz="900">
                <a:solidFill>
                  <a:prstClr val="black"/>
                </a:solidFill>
                <a:latin typeface="Arial" charset="0"/>
                <a:cs typeface="Arial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</a:rPr>
                <a:t>BIOS: </a:t>
              </a:r>
              <a:r>
                <a:rPr lang="en-US" sz="900">
                  <a:solidFill>
                    <a:prstClr val="black"/>
                  </a:solidFill>
                  <a:latin typeface="Arial" charset="0"/>
                  <a:cs typeface="Arial" charset="0"/>
                  <a:hlinkClick r:id="rId11"/>
                </a:rPr>
                <a:t>http://processors.wiki.ti.com/index.php/BIOS_MCSDK_2.0_User_Guide</a:t>
              </a:r>
              <a:endParaRPr lang="en-US" sz="90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Multicore Development Ecosystem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Code Composer Studio (CCS)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Multicore Software Development Kit (MCSDK)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Third Party Software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C66x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Lite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Evaluation Module (EVM)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Online Support Resources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Product Folder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E2E Forum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Embedded Processors Wiki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Multicore </a:t>
            </a:r>
            <a:r>
              <a:rPr lang="en-US" dirty="0" err="1" smtClean="0"/>
              <a:t>SoC</a:t>
            </a:r>
            <a:r>
              <a:rPr lang="en-US" dirty="0" smtClean="0"/>
              <a:t> Product Folders:</a:t>
            </a:r>
            <a:br>
              <a:rPr lang="en-US" dirty="0" smtClean="0"/>
            </a:br>
            <a:r>
              <a:rPr lang="en-US" sz="2000" dirty="0" smtClean="0">
                <a:hlinkClick r:id="rId4"/>
              </a:rPr>
              <a:t>http://www.ti.com/product/tms320c6654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5"/>
              </a:rPr>
              <a:t>http://www.ti.com/product/tms320c6655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6"/>
              </a:rPr>
              <a:t>http://www.ti.com/product/tms320c6657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7"/>
              </a:rPr>
              <a:t>http://www.ti.com/product/tms320c6670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8"/>
              </a:rPr>
              <a:t>http://www.ti.com/product/tms320c6671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9"/>
              </a:rPr>
              <a:t>http://www.ti.com/product/tms320c6672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10"/>
              </a:rPr>
              <a:t>http://www.ti.com/product/tms320c6674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11"/>
              </a:rPr>
              <a:t>http://www.ti.com/product/tms320c6678</a:t>
            </a: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MCSDK Product Folders:</a:t>
            </a:r>
            <a:br>
              <a:rPr lang="en-US" dirty="0" smtClean="0"/>
            </a:br>
            <a:r>
              <a:rPr lang="en-US" sz="2000" dirty="0" smtClean="0">
                <a:hlinkClick r:id="rId12"/>
              </a:rPr>
              <a:t>http://www.ti.com/tool/bioslinuxmcsdk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13"/>
              </a:rPr>
              <a:t>http://www.ti.com/tool/demovideo-multicore</a:t>
            </a:r>
            <a:endParaRPr lang="en-US" sz="2000" dirty="0" smtClean="0"/>
          </a:p>
          <a:p>
            <a:pPr>
              <a:lnSpc>
                <a:spcPct val="90000"/>
              </a:lnSpc>
              <a:buNone/>
            </a:pPr>
            <a:endParaRPr lang="en-US" sz="1600" dirty="0" smtClean="0"/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</p:txBody>
      </p:sp>
      <p:sp>
        <p:nvSpPr>
          <p:cNvPr id="5" name="TextBox 4">
            <a:hlinkClick r:id="rId14" action="ppaction://hlinksldjump"/>
          </p:cNvPr>
          <p:cNvSpPr txBox="1"/>
          <p:nvPr/>
        </p:nvSpPr>
        <p:spPr>
          <a:xfrm>
            <a:off x="5388901" y="3343275"/>
            <a:ext cx="3651384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Consider the C6678 product folder …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Top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Product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9144000" cy="6484061"/>
          </a:xfrm>
          <a:prstGeom prst="rect">
            <a:avLst/>
          </a:prstGeom>
        </p:spPr>
      </p:pic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0" y="5581650"/>
            <a:ext cx="4724400" cy="2286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Expand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Product01expa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2605"/>
            <a:ext cx="9144000" cy="65356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00200" y="1524000"/>
            <a:ext cx="914400" cy="3048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Features Menu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Product01men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4775"/>
            <a:ext cx="9144000" cy="655774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52575" y="2286000"/>
            <a:ext cx="1905000" cy="1524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Diagrams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Product03diagram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341"/>
            <a:ext cx="9144000" cy="6749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Top Docs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Product01expa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2605"/>
            <a:ext cx="9144000" cy="65356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33800" y="1524000"/>
            <a:ext cx="914400" cy="3048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Software System Basics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914400"/>
            <a:ext cx="61722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Utilizing system hardware peripherals</a:t>
            </a:r>
          </a:p>
          <a:p>
            <a:pPr lvl="1"/>
            <a:r>
              <a:rPr lang="en-US" sz="1800" dirty="0" smtClean="0">
                <a:latin typeface="Calibri" pitchFamily="34" charset="0"/>
                <a:cs typeface="Calibri" pitchFamily="34" charset="0"/>
              </a:rPr>
              <a:t>Low level drivers (LLD) to abstract communication with the hardware layer, including device-specific modules/interfaces (from one or more manufacturers)</a:t>
            </a:r>
          </a:p>
          <a:p>
            <a:pPr lvl="1"/>
            <a:r>
              <a:rPr lang="en-US" sz="1800" dirty="0" smtClean="0">
                <a:latin typeface="Calibri" pitchFamily="34" charset="0"/>
                <a:cs typeface="Calibri" pitchFamily="34" charset="0"/>
              </a:rPr>
              <a:t>One or more layers of utility APIs (routines, structures, variables, etc.) that connect the application to the LLD</a:t>
            </a:r>
          </a:p>
          <a:p>
            <a:r>
              <a:rPr lang="en-US" sz="2200" dirty="0" smtClean="0">
                <a:latin typeface="Calibri" pitchFamily="34" charset="0"/>
                <a:cs typeface="Calibri" pitchFamily="34" charset="0"/>
              </a:rPr>
              <a:t>Running applications</a:t>
            </a:r>
          </a:p>
          <a:p>
            <a:pPr lvl="1"/>
            <a:r>
              <a:rPr lang="en-US" sz="1800" dirty="0" smtClean="0">
                <a:latin typeface="Calibri" pitchFamily="34" charset="0"/>
                <a:cs typeface="Calibri" pitchFamily="34" charset="0"/>
              </a:rPr>
              <a:t>Management, scheduling, and prioritization of  threads</a:t>
            </a:r>
          </a:p>
          <a:p>
            <a:pPr lvl="1"/>
            <a:r>
              <a:rPr lang="en-US" sz="1800" dirty="0" smtClean="0">
                <a:latin typeface="Calibri" pitchFamily="34" charset="0"/>
                <a:cs typeface="Calibri" pitchFamily="34" charset="0"/>
              </a:rPr>
              <a:t>Managing memory, processors, and input/output devices</a:t>
            </a:r>
          </a:p>
          <a:p>
            <a:pPr lvl="1"/>
            <a:r>
              <a:rPr lang="en-US" sz="1800" dirty="0" smtClean="0">
                <a:latin typeface="Calibri" pitchFamily="34" charset="0"/>
                <a:cs typeface="Calibri" pitchFamily="34" charset="0"/>
              </a:rPr>
              <a:t>Standard API for utilities:</a:t>
            </a:r>
          </a:p>
          <a:p>
            <a:pPr lvl="2"/>
            <a:r>
              <a:rPr lang="en-US" sz="1800" dirty="0" smtClean="0">
                <a:latin typeface="Calibri" pitchFamily="34" charset="0"/>
                <a:cs typeface="Calibri" pitchFamily="34" charset="0"/>
              </a:rPr>
              <a:t>Print</a:t>
            </a:r>
          </a:p>
          <a:p>
            <a:pPr lvl="2"/>
            <a:r>
              <a:rPr lang="en-US" sz="1800" dirty="0" smtClean="0">
                <a:latin typeface="Calibri" pitchFamily="34" charset="0"/>
                <a:cs typeface="Calibri" pitchFamily="34" charset="0"/>
              </a:rPr>
              <a:t>Networking (sockets)</a:t>
            </a:r>
          </a:p>
          <a:p>
            <a:pPr lvl="2"/>
            <a:r>
              <a:rPr lang="en-US" sz="1800" dirty="0" smtClean="0">
                <a:latin typeface="Calibri" pitchFamily="34" charset="0"/>
                <a:cs typeface="Calibri" pitchFamily="34" charset="0"/>
              </a:rPr>
              <a:t>Monitoring</a:t>
            </a:r>
          </a:p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Application development ecosystem:</a:t>
            </a:r>
          </a:p>
          <a:p>
            <a:pPr lvl="1"/>
            <a:r>
              <a:rPr lang="en-US" sz="1800" dirty="0" smtClean="0">
                <a:latin typeface="Calibri" pitchFamily="34" charset="0"/>
                <a:cs typeface="Calibri" pitchFamily="34" charset="0"/>
              </a:rPr>
              <a:t>Integrated Development Environment (IDE) tools:</a:t>
            </a:r>
          </a:p>
          <a:p>
            <a:pPr lvl="2"/>
            <a:r>
              <a:rPr lang="en-US" sz="1800" dirty="0" smtClean="0">
                <a:latin typeface="Calibri" pitchFamily="34" charset="0"/>
                <a:cs typeface="Calibri" pitchFamily="34" charset="0"/>
              </a:rPr>
              <a:t>Source code editing</a:t>
            </a:r>
          </a:p>
          <a:p>
            <a:pPr lvl="2"/>
            <a:r>
              <a:rPr lang="en-US" sz="1800" dirty="0" smtClean="0">
                <a:latin typeface="Calibri" pitchFamily="34" charset="0"/>
                <a:cs typeface="Calibri" pitchFamily="34" charset="0"/>
              </a:rPr>
              <a:t>Build automation</a:t>
            </a:r>
          </a:p>
          <a:p>
            <a:pPr lvl="2"/>
            <a:r>
              <a:rPr lang="en-US" sz="1800" dirty="0" smtClean="0">
                <a:latin typeface="Calibri" pitchFamily="34" charset="0"/>
                <a:cs typeface="Calibri" pitchFamily="34" charset="0"/>
              </a:rPr>
              <a:t>Debugging</a:t>
            </a:r>
          </a:p>
          <a:p>
            <a:pPr lvl="1"/>
            <a:r>
              <a:rPr lang="en-US" sz="1800" dirty="0" smtClean="0">
                <a:latin typeface="Calibri" pitchFamily="34" charset="0"/>
                <a:cs typeface="Calibri" pitchFamily="34" charset="0"/>
              </a:rPr>
              <a:t>Libraries (code, sub-routines, values, etc.)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Doc Menu</a:t>
            </a:r>
          </a:p>
        </p:txBody>
      </p:sp>
      <p:pic>
        <p:nvPicPr>
          <p:cNvPr id="7" name="Picture 6" descr="Product03docmen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3350"/>
            <a:ext cx="9144000" cy="65082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71900" y="2638425"/>
            <a:ext cx="1905000" cy="2286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User Guides Expand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Product04docsexpa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43" y="0"/>
            <a:ext cx="895871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Top SW</a:t>
            </a:r>
          </a:p>
        </p:txBody>
      </p:sp>
      <p:pic>
        <p:nvPicPr>
          <p:cNvPr id="6" name="Picture 5" descr="Product01expa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5" y="132605"/>
            <a:ext cx="9144000" cy="65356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48225" y="1533525"/>
            <a:ext cx="914400" cy="3048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Top SW Menu</a:t>
            </a:r>
          </a:p>
        </p:txBody>
      </p:sp>
      <p:pic>
        <p:nvPicPr>
          <p:cNvPr id="7" name="Picture 6" descr="Product05swmen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3080"/>
            <a:ext cx="9144000" cy="65356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48224" y="2619375"/>
            <a:ext cx="1933575" cy="25717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SW</a:t>
            </a:r>
          </a:p>
        </p:txBody>
      </p:sp>
      <p:pic>
        <p:nvPicPr>
          <p:cNvPr id="6" name="Picture 5" descr="Product05s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6444"/>
            <a:ext cx="9144000" cy="65651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143000"/>
            <a:ext cx="7467600" cy="25717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72400" y="990600"/>
            <a:ext cx="137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Free MCSDK</a:t>
            </a:r>
          </a:p>
          <a:p>
            <a:pPr algn="ctr"/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>
            <a:off x="7410450" y="1181100"/>
            <a:ext cx="4572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MCSDK</a:t>
            </a:r>
          </a:p>
        </p:txBody>
      </p:sp>
      <p:pic>
        <p:nvPicPr>
          <p:cNvPr id="10" name="Picture 9" descr="Product06MCSD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3" y="0"/>
            <a:ext cx="904081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Top Support</a:t>
            </a:r>
          </a:p>
        </p:txBody>
      </p:sp>
      <p:pic>
        <p:nvPicPr>
          <p:cNvPr id="7" name="Picture 6" descr="Product07supportto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061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95975" y="1409700"/>
            <a:ext cx="914400" cy="3048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Top Support Menu</a:t>
            </a:r>
          </a:p>
        </p:txBody>
      </p:sp>
      <p:pic>
        <p:nvPicPr>
          <p:cNvPr id="12" name="Picture 11" descr="Product07supportmen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9525"/>
            <a:ext cx="9144000" cy="65451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15025" y="1905000"/>
            <a:ext cx="1933575" cy="25717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Product Folder Support</a:t>
            </a:r>
          </a:p>
        </p:txBody>
      </p:sp>
      <p:pic>
        <p:nvPicPr>
          <p:cNvPr id="6" name="Picture 5" descr="Product07suppor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694683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6224" y="2133601"/>
            <a:ext cx="1552575" cy="22859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E2E C6000 Multicore DSP</a:t>
            </a:r>
          </a:p>
        </p:txBody>
      </p:sp>
      <p:pic>
        <p:nvPicPr>
          <p:cNvPr id="10" name="Picture 9" descr="E2E_mcds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438" y="0"/>
            <a:ext cx="839912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91400" y="3733800"/>
            <a:ext cx="1552575" cy="3810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TI DSP Software Support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SYS/BIOS (formerly DSP/BIOS) Real-time Operating System (RTOS) support for DSP-only and DSP+ARM devices, including:</a:t>
            </a:r>
          </a:p>
          <a:p>
            <a:pPr lvl="1"/>
            <a:r>
              <a:rPr lang="en-US" sz="2400" dirty="0" smtClean="0"/>
              <a:t>Scheduling (hardware/software interrupts, tasks)</a:t>
            </a:r>
          </a:p>
          <a:p>
            <a:pPr lvl="1"/>
            <a:r>
              <a:rPr lang="en-US" sz="2400" dirty="0" smtClean="0"/>
              <a:t>Memory management</a:t>
            </a:r>
          </a:p>
          <a:p>
            <a:pPr lvl="1"/>
            <a:r>
              <a:rPr lang="en-US" sz="2400" dirty="0" smtClean="0"/>
              <a:t>Communications</a:t>
            </a:r>
          </a:p>
          <a:p>
            <a:pPr lvl="1"/>
            <a:r>
              <a:rPr lang="en-US" sz="2400" dirty="0" smtClean="0"/>
              <a:t>Performance monitoring</a:t>
            </a:r>
          </a:p>
          <a:p>
            <a:r>
              <a:rPr lang="en-US" sz="2400" dirty="0" smtClean="0"/>
              <a:t>Optimized algorithm libraries</a:t>
            </a:r>
            <a:endParaRPr lang="en-US" sz="2000" dirty="0" smtClean="0"/>
          </a:p>
          <a:p>
            <a:r>
              <a:rPr lang="en-US" sz="2400" dirty="0" smtClean="0"/>
              <a:t>Framework components</a:t>
            </a:r>
          </a:p>
          <a:p>
            <a:pPr lvl="1"/>
            <a:r>
              <a:rPr lang="en-US" sz="2400" dirty="0" smtClean="0"/>
              <a:t>Easy access to peripherals and other resources (DMA)</a:t>
            </a:r>
          </a:p>
          <a:p>
            <a:pPr lvl="1"/>
            <a:r>
              <a:rPr lang="en-US" sz="2400" dirty="0" smtClean="0"/>
              <a:t>Abstracts hardware from the application (CSL)</a:t>
            </a:r>
          </a:p>
          <a:p>
            <a:r>
              <a:rPr lang="en-US" sz="2400" dirty="0" smtClean="0"/>
              <a:t>IDE for single core and multicore devices</a:t>
            </a:r>
          </a:p>
          <a:p>
            <a:pPr lvl="1"/>
            <a:r>
              <a:rPr lang="en-US" sz="2400" dirty="0" smtClean="0"/>
              <a:t>Code Composer Studio (CCS)</a:t>
            </a:r>
          </a:p>
          <a:p>
            <a:pPr lvl="1"/>
            <a:r>
              <a:rPr lang="en-US" sz="2400" dirty="0" smtClean="0"/>
              <a:t>Code Generation (CodeGen)</a:t>
            </a:r>
          </a:p>
          <a:p>
            <a:pPr lvl="1"/>
            <a:r>
              <a:rPr lang="en-US" sz="2400" dirty="0" smtClean="0"/>
              <a:t>Debug, emulation, monitoring, profiling</a:t>
            </a:r>
          </a:p>
          <a:p>
            <a:pPr lvl="1"/>
            <a:endParaRPr lang="en-US" sz="2000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E2E C6000 Multicore DSP Post</a:t>
            </a:r>
          </a:p>
        </p:txBody>
      </p:sp>
      <p:pic>
        <p:nvPicPr>
          <p:cNvPr id="6" name="Picture 5" descr="E2E_mcdsp_newpostmen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836" y="-9526"/>
            <a:ext cx="8391739" cy="6867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10400" y="4333875"/>
            <a:ext cx="1752600" cy="2286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E2E C6000 </a:t>
            </a:r>
            <a:r>
              <a:rPr lang="en-US" dirty="0" err="1" smtClean="0"/>
              <a:t>Mcore</a:t>
            </a:r>
            <a:r>
              <a:rPr lang="en-US" dirty="0" smtClean="0"/>
              <a:t> DSP New Post</a:t>
            </a:r>
          </a:p>
        </p:txBody>
      </p:sp>
      <p:pic>
        <p:nvPicPr>
          <p:cNvPr id="7" name="Picture 6" descr="E2E_mcdsp_newpo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3877" y="0"/>
            <a:ext cx="7516246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67275" y="0"/>
            <a:ext cx="1371600" cy="1524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E2E C6000 </a:t>
            </a:r>
            <a:r>
              <a:rPr lang="en-US" dirty="0" err="1" smtClean="0"/>
              <a:t>Mcore</a:t>
            </a:r>
            <a:r>
              <a:rPr lang="en-US" dirty="0" smtClean="0"/>
              <a:t> DSP</a:t>
            </a:r>
            <a:br>
              <a:rPr lang="en-US" dirty="0" smtClean="0"/>
            </a:br>
            <a:r>
              <a:rPr lang="en-US" dirty="0" smtClean="0"/>
              <a:t>Forum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E2E_mcdsp_forum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460" y="0"/>
            <a:ext cx="6821079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9675" y="2828924"/>
            <a:ext cx="6724650" cy="428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E2E C6000 </a:t>
            </a:r>
            <a:r>
              <a:rPr lang="en-US" dirty="0" err="1" smtClean="0"/>
              <a:t>Mcore</a:t>
            </a:r>
            <a:r>
              <a:rPr lang="en-US" dirty="0" smtClean="0"/>
              <a:t> DSP</a:t>
            </a:r>
            <a:br>
              <a:rPr lang="en-US" dirty="0" smtClean="0"/>
            </a:br>
            <a:r>
              <a:rPr lang="en-US" dirty="0" smtClean="0"/>
              <a:t>Forum Reply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E2E_mcdsp_forum_reply.jpg"/>
          <p:cNvPicPr>
            <a:picLocks noChangeAspect="1"/>
          </p:cNvPicPr>
          <p:nvPr/>
        </p:nvPicPr>
        <p:blipFill>
          <a:blip r:embed="rId2" cstate="print"/>
          <a:srcRect b="1297"/>
          <a:stretch>
            <a:fillRect/>
          </a:stretch>
        </p:blipFill>
        <p:spPr>
          <a:xfrm>
            <a:off x="1365421" y="66675"/>
            <a:ext cx="6413157" cy="6769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Embedded Processors Wiki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Wiki_M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9144000" cy="51009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05625" y="4514850"/>
            <a:ext cx="1066799" cy="104775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Embedded Processors Wiki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Wiki_MC_m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60875"/>
            <a:ext cx="9144000" cy="45362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2695575"/>
            <a:ext cx="1143000" cy="3048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Embedded Processors Wiki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Wiki_MC_Keyst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72937"/>
            <a:ext cx="9144000" cy="5908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5334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Embedded Processors Wiki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429375"/>
            <a:ext cx="8534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Wiki_MC_Keystone_Link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656" y="0"/>
            <a:ext cx="855068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dirty="0" smtClean="0"/>
              <a:t>For More Information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MCSDK Product Folder:</a:t>
            </a:r>
            <a:br>
              <a:rPr lang="en-US" dirty="0" smtClean="0"/>
            </a:br>
            <a:r>
              <a:rPr lang="en-US" sz="1600" dirty="0" smtClean="0">
                <a:hlinkClick r:id="rId4"/>
              </a:rPr>
              <a:t>http://www.ti.com/tool/bioslinuxmcsdk</a:t>
            </a:r>
            <a:r>
              <a:rPr lang="en-US" sz="16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Download CCSv5 and MCSDK software:</a:t>
            </a:r>
            <a:br>
              <a:rPr lang="en-US" dirty="0" smtClean="0"/>
            </a:br>
            <a:r>
              <a:rPr lang="en-US" sz="1600" dirty="0" smtClean="0">
                <a:hlinkClick r:id="rId5"/>
              </a:rPr>
              <a:t>http://software-dl.ti.com/sdoemb/sdoemb_public_sw/bios_mcsdk/latest/index_FDS.html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KeyStone C66x Multicore Wiki Resources </a:t>
            </a:r>
            <a:r>
              <a:rPr lang="en-US" sz="1600" dirty="0" smtClean="0">
                <a:hlinkClick r:id="rId6"/>
              </a:rPr>
              <a:t>http://processors.wiki.ti.com/index.php/Keystone_Device_Architecture</a:t>
            </a: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For questions regarding topics covered in this training, visit the support forums at the TI E2E Community website </a:t>
            </a:r>
            <a:r>
              <a:rPr lang="en-US" dirty="0" smtClean="0">
                <a:hlinkClick r:id="rId7"/>
              </a:rPr>
              <a:t>http://e2e.ti.com</a:t>
            </a:r>
            <a:r>
              <a:rPr lang="en-US" dirty="0" smtClean="0"/>
              <a:t> </a:t>
            </a:r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KeyStone Advantages &amp; Requirements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KeyStone SoC devices offer many advantages:</a:t>
            </a:r>
          </a:p>
          <a:p>
            <a:pPr lvl="1"/>
            <a:r>
              <a:rPr lang="en-US" sz="2400" dirty="0" smtClean="0"/>
              <a:t>Multiple cores</a:t>
            </a:r>
          </a:p>
          <a:p>
            <a:pPr lvl="1"/>
            <a:r>
              <a:rPr lang="en-US" sz="2400" dirty="0" smtClean="0"/>
              <a:t>Advanced core performance</a:t>
            </a:r>
          </a:p>
          <a:p>
            <a:pPr lvl="1"/>
            <a:r>
              <a:rPr lang="en-US" sz="2400" dirty="0" smtClean="0"/>
              <a:t>Distributed memory architecture</a:t>
            </a:r>
          </a:p>
          <a:p>
            <a:pPr lvl="1"/>
            <a:r>
              <a:rPr lang="en-US" sz="2400" dirty="0" smtClean="0"/>
              <a:t>Multiple peripherals and co-processors</a:t>
            </a:r>
          </a:p>
          <a:p>
            <a:pPr lvl="1"/>
            <a:r>
              <a:rPr lang="en-US" sz="2400" dirty="0" smtClean="0"/>
              <a:t>High-speed transport mechanisms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Challenge: </a:t>
            </a:r>
            <a:r>
              <a:rPr lang="en-US" sz="2400" dirty="0" smtClean="0">
                <a:solidFill>
                  <a:srgbClr val="0070C0"/>
                </a:solidFill>
              </a:rPr>
              <a:t>How to simplify programming and development of optimized applications on KeyStone devices?</a:t>
            </a:r>
            <a:br>
              <a:rPr lang="en-US" sz="2400" dirty="0" smtClean="0">
                <a:solidFill>
                  <a:srgbClr val="0070C0"/>
                </a:solidFill>
              </a:rPr>
            </a:br>
            <a:endParaRPr lang="en-US" sz="2400" dirty="0" smtClean="0">
              <a:solidFill>
                <a:srgbClr val="0070C0"/>
              </a:solidFill>
            </a:endParaRPr>
          </a:p>
          <a:p>
            <a:r>
              <a:rPr lang="en-US" sz="2400" dirty="0" smtClean="0"/>
              <a:t>Solution: A fully integrated software development ecosystem built upon the </a:t>
            </a:r>
            <a:r>
              <a:rPr lang="en-US" sz="2400" dirty="0" smtClean="0">
                <a:solidFill>
                  <a:srgbClr val="FF0000"/>
                </a:solidFill>
              </a:rPr>
              <a:t>Multicore Software Development Kit (MCSDK)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493712" y="1371600"/>
            <a:ext cx="2935288" cy="393065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228365" name="AutoShape 13"/>
          <p:cNvSpPr>
            <a:spLocks noChangeArrowheads="1"/>
          </p:cNvSpPr>
          <p:nvPr/>
        </p:nvSpPr>
        <p:spPr bwMode="auto">
          <a:xfrm>
            <a:off x="669925" y="1870075"/>
            <a:ext cx="1468437" cy="3200400"/>
          </a:xfrm>
          <a:prstGeom prst="roundRect">
            <a:avLst>
              <a:gd name="adj" fmla="val 16667"/>
            </a:avLst>
          </a:prstGeom>
          <a:solidFill>
            <a:srgbClr val="A0D7DE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b="1" baseline="30000" dirty="0">
              <a:solidFill>
                <a:srgbClr val="FFFFFF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228360" name="AutoShape 8"/>
          <p:cNvSpPr>
            <a:spLocks noChangeArrowheads="1"/>
          </p:cNvSpPr>
          <p:nvPr/>
        </p:nvSpPr>
        <p:spPr bwMode="auto">
          <a:xfrm>
            <a:off x="544513" y="5407025"/>
            <a:ext cx="2908300" cy="330200"/>
          </a:xfrm>
          <a:prstGeom prst="cube">
            <a:avLst>
              <a:gd name="adj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Host Computer</a:t>
            </a:r>
          </a:p>
        </p:txBody>
      </p:sp>
      <p:sp>
        <p:nvSpPr>
          <p:cNvPr id="228361" name="AutoShape 9"/>
          <p:cNvSpPr>
            <a:spLocks noChangeArrowheads="1"/>
          </p:cNvSpPr>
          <p:nvPr/>
        </p:nvSpPr>
        <p:spPr bwMode="auto">
          <a:xfrm>
            <a:off x="4349750" y="5381625"/>
            <a:ext cx="4445000" cy="304800"/>
          </a:xfrm>
          <a:prstGeom prst="cube">
            <a:avLst>
              <a:gd name="adj" fmla="val 25000"/>
            </a:avLst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Target Board</a:t>
            </a:r>
          </a:p>
        </p:txBody>
      </p:sp>
      <p:sp>
        <p:nvSpPr>
          <p:cNvPr id="228362" name="AutoShape 10"/>
          <p:cNvSpPr>
            <a:spLocks noChangeArrowheads="1"/>
          </p:cNvSpPr>
          <p:nvPr/>
        </p:nvSpPr>
        <p:spPr bwMode="auto">
          <a:xfrm>
            <a:off x="3490179" y="5547226"/>
            <a:ext cx="850960" cy="88900"/>
          </a:xfrm>
          <a:prstGeom prst="leftRightArrow">
            <a:avLst>
              <a:gd name="adj1" fmla="val 50000"/>
              <a:gd name="adj2" fmla="val 102857"/>
            </a:avLst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dirty="0">
              <a:solidFill>
                <a:srgbClr val="000000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228364" name="Rectangle 12"/>
          <p:cNvSpPr>
            <a:spLocks noChangeArrowheads="1"/>
          </p:cNvSpPr>
          <p:nvPr/>
        </p:nvSpPr>
        <p:spPr bwMode="auto">
          <a:xfrm>
            <a:off x="1163637" y="1423988"/>
            <a:ext cx="1624013" cy="349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Eclipse IDE</a:t>
            </a:r>
            <a:endParaRPr lang="en-US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28366" name="AutoShape 14"/>
          <p:cNvSpPr>
            <a:spLocks noChangeArrowheads="1"/>
          </p:cNvSpPr>
          <p:nvPr/>
        </p:nvSpPr>
        <p:spPr bwMode="auto">
          <a:xfrm>
            <a:off x="2233612" y="1882775"/>
            <a:ext cx="1016000" cy="3200400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 bwMode="auto">
          <a:xfrm>
            <a:off x="4467506" y="1371600"/>
            <a:ext cx="4317107" cy="3870318"/>
          </a:xfrm>
          <a:prstGeom prst="roundRect">
            <a:avLst>
              <a:gd name="adj" fmla="val 2624"/>
            </a:avLst>
          </a:prstGeom>
          <a:solidFill>
            <a:srgbClr val="A0D7DE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21712" y="2895600"/>
            <a:ext cx="20233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Multicore Software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Development Kit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(MCSDK)</a:t>
            </a:r>
            <a:endParaRPr lang="en-US" sz="1600" b="1" dirty="0"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8" name="PPTShape_1"/>
          <p:cNvSpPr>
            <a:spLocks noChangeArrowheads="1"/>
          </p:cNvSpPr>
          <p:nvPr/>
        </p:nvSpPr>
        <p:spPr bwMode="auto">
          <a:xfrm>
            <a:off x="652908" y="3092450"/>
            <a:ext cx="1468438" cy="681037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Code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Composer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 Studio</a:t>
            </a:r>
            <a:r>
              <a:rPr lang="en-US" sz="800" b="1" baseline="50000" dirty="0">
                <a:latin typeface="Arial"/>
                <a:ea typeface="ＭＳ Ｐゴシック" pitchFamily="34" charset="-128"/>
                <a:cs typeface="Arial" charset="0"/>
              </a:rPr>
              <a:t>TM</a:t>
            </a:r>
          </a:p>
        </p:txBody>
      </p:sp>
      <p:sp>
        <p:nvSpPr>
          <p:cNvPr id="49" name="PPTShape_2"/>
          <p:cNvSpPr>
            <a:spLocks noChangeArrowheads="1"/>
          </p:cNvSpPr>
          <p:nvPr/>
        </p:nvSpPr>
        <p:spPr bwMode="auto">
          <a:xfrm>
            <a:off x="2230437" y="3092450"/>
            <a:ext cx="1014412" cy="725487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Third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Party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Plug-Ins</a:t>
            </a:r>
          </a:p>
        </p:txBody>
      </p:sp>
      <p:sp>
        <p:nvSpPr>
          <p:cNvPr id="16444" name="Title 12"/>
          <p:cNvSpPr>
            <a:spLocks noGrp="1"/>
          </p:cNvSpPr>
          <p:nvPr>
            <p:ph type="title"/>
          </p:nvPr>
        </p:nvSpPr>
        <p:spPr>
          <a:xfrm>
            <a:off x="342900" y="-69850"/>
            <a:ext cx="8458200" cy="1189038"/>
          </a:xfrm>
        </p:spPr>
        <p:txBody>
          <a:bodyPr/>
          <a:lstStyle/>
          <a:p>
            <a:pPr eaLnBrk="1" hangingPunct="1"/>
            <a:r>
              <a:rPr lang="en-US" sz="3600" dirty="0" smtClean="0"/>
              <a:t>TI Software Development Ecosystem</a:t>
            </a:r>
            <a:br>
              <a:rPr lang="en-US" sz="3600" dirty="0" smtClean="0"/>
            </a:br>
            <a:r>
              <a:rPr lang="en-US" sz="2400" dirty="0" smtClean="0"/>
              <a:t>Multicore Performance, Single-core Simplicity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505200" y="5715000"/>
            <a:ext cx="91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indent="-1158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Emulator</a:t>
            </a:r>
            <a:endParaRPr lang="en-US" sz="12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493712" y="1371600"/>
            <a:ext cx="2935288" cy="393065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228365" name="AutoShape 13"/>
          <p:cNvSpPr>
            <a:spLocks noChangeArrowheads="1"/>
          </p:cNvSpPr>
          <p:nvPr/>
        </p:nvSpPr>
        <p:spPr bwMode="auto">
          <a:xfrm>
            <a:off x="669925" y="1870075"/>
            <a:ext cx="1468437" cy="32004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b="1" baseline="30000" dirty="0">
              <a:solidFill>
                <a:srgbClr val="FFFFFF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228360" name="AutoShape 8"/>
          <p:cNvSpPr>
            <a:spLocks noChangeArrowheads="1"/>
          </p:cNvSpPr>
          <p:nvPr/>
        </p:nvSpPr>
        <p:spPr bwMode="auto">
          <a:xfrm>
            <a:off x="544513" y="5407025"/>
            <a:ext cx="2908300" cy="330200"/>
          </a:xfrm>
          <a:prstGeom prst="cube">
            <a:avLst>
              <a:gd name="adj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Host Computer</a:t>
            </a:r>
          </a:p>
        </p:txBody>
      </p:sp>
      <p:sp>
        <p:nvSpPr>
          <p:cNvPr id="228361" name="AutoShape 9"/>
          <p:cNvSpPr>
            <a:spLocks noChangeArrowheads="1"/>
          </p:cNvSpPr>
          <p:nvPr/>
        </p:nvSpPr>
        <p:spPr bwMode="auto">
          <a:xfrm>
            <a:off x="4349750" y="5381625"/>
            <a:ext cx="4445000" cy="304800"/>
          </a:xfrm>
          <a:prstGeom prst="cube">
            <a:avLst>
              <a:gd name="adj" fmla="val 25000"/>
            </a:avLst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Target Board</a:t>
            </a:r>
          </a:p>
        </p:txBody>
      </p:sp>
      <p:sp>
        <p:nvSpPr>
          <p:cNvPr id="228362" name="AutoShape 10"/>
          <p:cNvSpPr>
            <a:spLocks noChangeArrowheads="1"/>
          </p:cNvSpPr>
          <p:nvPr/>
        </p:nvSpPr>
        <p:spPr bwMode="auto">
          <a:xfrm>
            <a:off x="3490179" y="5547226"/>
            <a:ext cx="850960" cy="88900"/>
          </a:xfrm>
          <a:prstGeom prst="leftRightArrow">
            <a:avLst>
              <a:gd name="adj1" fmla="val 50000"/>
              <a:gd name="adj2" fmla="val 102857"/>
            </a:avLst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dirty="0">
              <a:solidFill>
                <a:srgbClr val="000000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228364" name="Rectangle 12"/>
          <p:cNvSpPr>
            <a:spLocks noChangeArrowheads="1"/>
          </p:cNvSpPr>
          <p:nvPr/>
        </p:nvSpPr>
        <p:spPr bwMode="auto">
          <a:xfrm>
            <a:off x="1163637" y="1423988"/>
            <a:ext cx="1624013" cy="349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Eclipse IDE</a:t>
            </a:r>
            <a:endParaRPr lang="en-US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28366" name="AutoShape 14"/>
          <p:cNvSpPr>
            <a:spLocks noChangeArrowheads="1"/>
          </p:cNvSpPr>
          <p:nvPr/>
        </p:nvSpPr>
        <p:spPr bwMode="auto">
          <a:xfrm>
            <a:off x="2233612" y="1882775"/>
            <a:ext cx="1016000" cy="3200400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 bwMode="auto">
          <a:xfrm>
            <a:off x="4467506" y="1371600"/>
            <a:ext cx="4317107" cy="3870318"/>
          </a:xfrm>
          <a:prstGeom prst="roundRect">
            <a:avLst>
              <a:gd name="adj" fmla="val 2624"/>
            </a:avLst>
          </a:prstGeom>
          <a:solidFill>
            <a:srgbClr val="A0D7DE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21712" y="2895600"/>
            <a:ext cx="20233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Multicore Software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Development Kit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(MCSDK)</a:t>
            </a:r>
            <a:endParaRPr lang="en-US" sz="1600" b="1" dirty="0"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8" name="PPTShape_1"/>
          <p:cNvSpPr>
            <a:spLocks noChangeArrowheads="1"/>
          </p:cNvSpPr>
          <p:nvPr/>
        </p:nvSpPr>
        <p:spPr bwMode="auto">
          <a:xfrm>
            <a:off x="652908" y="3092450"/>
            <a:ext cx="1468438" cy="681037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Code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Composer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 Studio</a:t>
            </a:r>
            <a:r>
              <a:rPr lang="en-US" sz="800" b="1" baseline="50000" dirty="0">
                <a:latin typeface="Arial"/>
                <a:ea typeface="ＭＳ Ｐゴシック" pitchFamily="34" charset="-128"/>
                <a:cs typeface="Arial" charset="0"/>
              </a:rPr>
              <a:t>TM</a:t>
            </a:r>
          </a:p>
        </p:txBody>
      </p:sp>
      <p:sp>
        <p:nvSpPr>
          <p:cNvPr id="49" name="PPTShape_2"/>
          <p:cNvSpPr>
            <a:spLocks noChangeArrowheads="1"/>
          </p:cNvSpPr>
          <p:nvPr/>
        </p:nvSpPr>
        <p:spPr bwMode="auto">
          <a:xfrm>
            <a:off x="2230437" y="3092450"/>
            <a:ext cx="1014412" cy="725487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Third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Party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Plug-Ins</a:t>
            </a:r>
          </a:p>
        </p:txBody>
      </p:sp>
      <p:sp>
        <p:nvSpPr>
          <p:cNvPr id="16444" name="Title 12"/>
          <p:cNvSpPr>
            <a:spLocks noGrp="1"/>
          </p:cNvSpPr>
          <p:nvPr>
            <p:ph type="title"/>
          </p:nvPr>
        </p:nvSpPr>
        <p:spPr>
          <a:xfrm>
            <a:off x="342900" y="-69850"/>
            <a:ext cx="8458200" cy="1189038"/>
          </a:xfrm>
        </p:spPr>
        <p:txBody>
          <a:bodyPr/>
          <a:lstStyle/>
          <a:p>
            <a:pPr eaLnBrk="1" hangingPunct="1"/>
            <a:r>
              <a:rPr lang="en-US" sz="3600" dirty="0" smtClean="0"/>
              <a:t>TI Software Development Ecosystem</a:t>
            </a:r>
            <a:br>
              <a:rPr lang="en-US" sz="3600" dirty="0" smtClean="0"/>
            </a:br>
            <a:r>
              <a:rPr lang="en-US" sz="2400" dirty="0" smtClean="0"/>
              <a:t>Code Composer Studio + Eclipse IDE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505200" y="5715000"/>
            <a:ext cx="91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indent="-1158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Emulator</a:t>
            </a:r>
            <a:endParaRPr lang="en-US" sz="12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600" dirty="0" smtClean="0"/>
              <a:t>Code Composer Studio (CCS)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Code Composer Studio (CCS) is an Eclipse-based IDE that supports application development on multiple cores/devices:</a:t>
            </a:r>
          </a:p>
          <a:p>
            <a:pPr lvl="1"/>
            <a:r>
              <a:rPr lang="en-US" sz="2000" dirty="0" smtClean="0"/>
              <a:t>GUI interface for SYS/BIOS, project-based system to build drivers and utilities for developer’s target platform.</a:t>
            </a:r>
          </a:p>
          <a:p>
            <a:pPr lvl="1"/>
            <a:r>
              <a:rPr lang="en-US" sz="2000" dirty="0" smtClean="0"/>
              <a:t>Multiple perspectives (default and custom)</a:t>
            </a:r>
          </a:p>
          <a:p>
            <a:pPr lvl="1"/>
            <a:r>
              <a:rPr lang="en-US" sz="2000" dirty="0" smtClean="0"/>
              <a:t>Advance debugging, monitoring, and profiling </a:t>
            </a:r>
          </a:p>
          <a:p>
            <a:pPr lvl="1"/>
            <a:r>
              <a:rPr lang="en-US" sz="2000" dirty="0" smtClean="0"/>
              <a:t>Multiple configurations allow a single executable or multiple executables to be generated for the same project.</a:t>
            </a:r>
          </a:p>
          <a:p>
            <a:r>
              <a:rPr lang="en-US" sz="2400" dirty="0" smtClean="0"/>
              <a:t>Editor</a:t>
            </a:r>
          </a:p>
          <a:p>
            <a:r>
              <a:rPr lang="en-US" sz="2400" dirty="0" smtClean="0"/>
              <a:t>Integrated compiler tools</a:t>
            </a:r>
            <a:endParaRPr lang="en-US" sz="2000" dirty="0" smtClean="0"/>
          </a:p>
          <a:p>
            <a:pPr lvl="1"/>
            <a:r>
              <a:rPr lang="en-US" sz="2000" dirty="0" smtClean="0"/>
              <a:t>Support for OpenMP </a:t>
            </a:r>
          </a:p>
          <a:p>
            <a:r>
              <a:rPr lang="en-US" sz="2400" dirty="0" smtClean="0"/>
              <a:t>Simulator</a:t>
            </a:r>
          </a:p>
          <a:p>
            <a:r>
              <a:rPr lang="en-US" sz="2400" dirty="0" smtClean="0"/>
              <a:t>Debug/Emulation</a:t>
            </a:r>
          </a:p>
          <a:p>
            <a:r>
              <a:rPr lang="en-US" sz="2400" dirty="0" smtClean="0"/>
              <a:t>Remote Debug</a:t>
            </a:r>
          </a:p>
          <a:p>
            <a:r>
              <a:rPr lang="en-US" sz="2400" dirty="0" smtClean="0"/>
              <a:t>Instrumentation</a:t>
            </a:r>
          </a:p>
          <a:p>
            <a:r>
              <a:rPr lang="en-US" sz="2400" dirty="0" smtClean="0"/>
              <a:t>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493712" y="1371600"/>
            <a:ext cx="2935288" cy="393065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228365" name="AutoShape 13"/>
          <p:cNvSpPr>
            <a:spLocks noChangeArrowheads="1"/>
          </p:cNvSpPr>
          <p:nvPr/>
        </p:nvSpPr>
        <p:spPr bwMode="auto">
          <a:xfrm>
            <a:off x="669925" y="1870075"/>
            <a:ext cx="1468437" cy="3200400"/>
          </a:xfrm>
          <a:prstGeom prst="roundRect">
            <a:avLst>
              <a:gd name="adj" fmla="val 16667"/>
            </a:avLst>
          </a:prstGeom>
          <a:solidFill>
            <a:srgbClr val="A0D7DE"/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b="1" baseline="30000" dirty="0">
              <a:solidFill>
                <a:srgbClr val="FFFFFF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228360" name="AutoShape 8"/>
          <p:cNvSpPr>
            <a:spLocks noChangeArrowheads="1"/>
          </p:cNvSpPr>
          <p:nvPr/>
        </p:nvSpPr>
        <p:spPr bwMode="auto">
          <a:xfrm>
            <a:off x="544513" y="5407025"/>
            <a:ext cx="2908300" cy="330200"/>
          </a:xfrm>
          <a:prstGeom prst="cube">
            <a:avLst>
              <a:gd name="adj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Host Computer</a:t>
            </a:r>
          </a:p>
        </p:txBody>
      </p:sp>
      <p:sp>
        <p:nvSpPr>
          <p:cNvPr id="228361" name="AutoShape 9"/>
          <p:cNvSpPr>
            <a:spLocks noChangeArrowheads="1"/>
          </p:cNvSpPr>
          <p:nvPr/>
        </p:nvSpPr>
        <p:spPr bwMode="auto">
          <a:xfrm>
            <a:off x="4349750" y="5381625"/>
            <a:ext cx="4445000" cy="304800"/>
          </a:xfrm>
          <a:prstGeom prst="cube">
            <a:avLst>
              <a:gd name="adj" fmla="val 25000"/>
            </a:avLst>
          </a:prstGeom>
          <a:solidFill>
            <a:schemeClr val="bg2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Target Board</a:t>
            </a:r>
          </a:p>
        </p:txBody>
      </p:sp>
      <p:sp>
        <p:nvSpPr>
          <p:cNvPr id="228362" name="AutoShape 10"/>
          <p:cNvSpPr>
            <a:spLocks noChangeArrowheads="1"/>
          </p:cNvSpPr>
          <p:nvPr/>
        </p:nvSpPr>
        <p:spPr bwMode="auto">
          <a:xfrm>
            <a:off x="3490179" y="5547226"/>
            <a:ext cx="850960" cy="88900"/>
          </a:xfrm>
          <a:prstGeom prst="leftRightArrow">
            <a:avLst>
              <a:gd name="adj1" fmla="val 50000"/>
              <a:gd name="adj2" fmla="val 102857"/>
            </a:avLst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dirty="0">
              <a:solidFill>
                <a:srgbClr val="000000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228364" name="Rectangle 12"/>
          <p:cNvSpPr>
            <a:spLocks noChangeArrowheads="1"/>
          </p:cNvSpPr>
          <p:nvPr/>
        </p:nvSpPr>
        <p:spPr bwMode="auto">
          <a:xfrm>
            <a:off x="1163637" y="1423988"/>
            <a:ext cx="1624013" cy="349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Eclipse IDE</a:t>
            </a:r>
            <a:endParaRPr lang="en-US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28366" name="AutoShape 14"/>
          <p:cNvSpPr>
            <a:spLocks noChangeArrowheads="1"/>
          </p:cNvSpPr>
          <p:nvPr/>
        </p:nvSpPr>
        <p:spPr bwMode="auto">
          <a:xfrm>
            <a:off x="2233612" y="1882775"/>
            <a:ext cx="1016000" cy="3200400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FFFFFF"/>
              </a:solidFill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 bwMode="auto">
          <a:xfrm>
            <a:off x="4467506" y="1371600"/>
            <a:ext cx="4317107" cy="3870318"/>
          </a:xfrm>
          <a:prstGeom prst="roundRect">
            <a:avLst>
              <a:gd name="adj" fmla="val 2624"/>
            </a:avLst>
          </a:prstGeom>
          <a:solidFill>
            <a:srgbClr val="FFFF00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b="1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21712" y="2895600"/>
            <a:ext cx="20233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Multicore Software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Development Kit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latin typeface="Arial" pitchFamily="34" charset="0"/>
                <a:ea typeface="ＭＳ Ｐゴシック" pitchFamily="34" charset="-128"/>
                <a:cs typeface="Arial" charset="0"/>
              </a:rPr>
              <a:t>(MCSDK)</a:t>
            </a:r>
            <a:endParaRPr lang="en-US" sz="1600" b="1" dirty="0"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9" name="PPTShape_2"/>
          <p:cNvSpPr>
            <a:spLocks noChangeArrowheads="1"/>
          </p:cNvSpPr>
          <p:nvPr/>
        </p:nvSpPr>
        <p:spPr bwMode="auto">
          <a:xfrm>
            <a:off x="2230437" y="3092450"/>
            <a:ext cx="1014412" cy="725487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Third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Party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black"/>
                </a:solidFill>
                <a:latin typeface="Arial Narrow" pitchFamily="34" charset="0"/>
                <a:ea typeface="ＭＳ Ｐゴシック" pitchFamily="34" charset="-128"/>
                <a:cs typeface="Arial" charset="0"/>
              </a:rPr>
              <a:t>Plug-Ins</a:t>
            </a:r>
          </a:p>
        </p:txBody>
      </p:sp>
      <p:sp>
        <p:nvSpPr>
          <p:cNvPr id="16444" name="Title 12"/>
          <p:cNvSpPr>
            <a:spLocks noGrp="1"/>
          </p:cNvSpPr>
          <p:nvPr>
            <p:ph type="title"/>
          </p:nvPr>
        </p:nvSpPr>
        <p:spPr>
          <a:xfrm>
            <a:off x="342900" y="-69850"/>
            <a:ext cx="8458200" cy="1189038"/>
          </a:xfrm>
        </p:spPr>
        <p:txBody>
          <a:bodyPr/>
          <a:lstStyle/>
          <a:p>
            <a:pPr eaLnBrk="1" hangingPunct="1"/>
            <a:r>
              <a:rPr lang="en-US" sz="3600" dirty="0" smtClean="0"/>
              <a:t>TI Software Development Ecosystem</a:t>
            </a:r>
            <a:br>
              <a:rPr lang="en-US" sz="3600" dirty="0" smtClean="0"/>
            </a:br>
            <a:r>
              <a:rPr lang="en-US" sz="2400" dirty="0" smtClean="0"/>
              <a:t>Multicore Software Development Kit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505200" y="5715000"/>
            <a:ext cx="91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indent="-1158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charset="0"/>
              </a:rPr>
              <a:t>Emulator</a:t>
            </a:r>
            <a:endParaRPr lang="en-US" sz="12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85839" y="2576512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Editor</a:t>
            </a:r>
            <a:endParaRPr lang="en-US" sz="9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90602" y="2928937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Compiler Tools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85838" y="3290885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Simulator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90601" y="3643310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Debug/Emulation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85839" y="3990975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Remote Debug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90602" y="4343400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Instrumentation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5840" y="4695825"/>
            <a:ext cx="1223963" cy="2571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Visualization</a:t>
            </a: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803302" y="4357687"/>
            <a:ext cx="1204912" cy="23336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>
            <a:prstShdw prst="shdw17" dist="17961" dir="2700000">
              <a:srgbClr val="00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 b="1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PPTShape_1"/>
          <p:cNvSpPr>
            <a:spLocks noChangeArrowheads="1"/>
          </p:cNvSpPr>
          <p:nvPr/>
        </p:nvSpPr>
        <p:spPr bwMode="auto">
          <a:xfrm>
            <a:off x="681064" y="1933575"/>
            <a:ext cx="1468438" cy="681037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Code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Composer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Arial"/>
                <a:ea typeface="ＭＳ Ｐゴシック" pitchFamily="34" charset="-128"/>
                <a:cs typeface="Arial" charset="0"/>
              </a:rPr>
              <a:t> Studio</a:t>
            </a:r>
            <a:r>
              <a:rPr lang="en-US" sz="800" b="1" baseline="50000" dirty="0">
                <a:latin typeface="Arial"/>
                <a:ea typeface="ＭＳ Ｐゴシック" pitchFamily="34" charset="-128"/>
                <a:cs typeface="Arial" charset="0"/>
              </a:rPr>
              <a:t>TM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d8109e5-252c-4bef-9362-8cd3a2ef65c4"/>
  <p:tag name="ELAPSEDTIME" val="44.197"/>
  <p:tag name="ARTICULATE_TITLE_TAG" val="Software Development Ecosystem"/>
  <p:tag name="ARTICULATE_SLIDE_PAUSE" val="0"/>
  <p:tag name="ARTICULATE_NAV_LEVEL" val="2"/>
  <p:tag name="ARTICULATE_PLAYLIST_ID" val="-1"/>
  <p:tag name="ARTICULATE_LOCK_SLIDE" val="0"/>
  <p:tag name="ARTICULATE_SLIDE_NAV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d8109e5-252c-4bef-9362-8cd3a2ef65c4"/>
  <p:tag name="ELAPSEDTIME" val="44.197"/>
  <p:tag name="ARTICULATE_TITLE_TAG" val="Software Development Ecosystem"/>
  <p:tag name="ARTICULATE_SLIDE_PAUSE" val="0"/>
  <p:tag name="ARTICULATE_NAV_LEVEL" val="2"/>
  <p:tag name="ARTICULATE_PLAYLIST_ID" val="-1"/>
  <p:tag name="ARTICULATE_LOCK_SLIDE" val="0"/>
  <p:tag name="ARTICULATE_SLIDE_NAV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d8109e5-252c-4bef-9362-8cd3a2ef65c4"/>
  <p:tag name="ELAPSEDTIME" val="44.197"/>
  <p:tag name="ARTICULATE_TITLE_TAG" val="Software Development Ecosystem"/>
  <p:tag name="ARTICULATE_SLIDE_PAUSE" val="0"/>
  <p:tag name="ARTICULATE_NAV_LEVEL" val="2"/>
  <p:tag name="ARTICULATE_PLAYLIST_ID" val="-1"/>
  <p:tag name="ARTICULATE_LOCK_SLIDE" val="0"/>
  <p:tag name="ARTICULATE_SLIDE_NAV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793f8db-e622-4850-ae95-ac40614d35ba"/>
  <p:tag name="ELAPSEDTIME" val="59.114"/>
  <p:tag name="TIMELINE" val="18.83/24.90/38.31/43.33"/>
  <p:tag name="ARTICULATE_SLIDE_PAUSE" val="0"/>
  <p:tag name="ARTICULATE_NAV_LEVEL" val="2"/>
  <p:tag name="ARTICULATE_PLAYLIST_ID" val="-1"/>
  <p:tag name="ARTICULATE_LOCK_SLIDE" val="0"/>
  <p:tag name="ARTICULATE_SLIDE_NAV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fb0f2b7-1ace-4e33-b2f8-411221a90620"/>
  <p:tag name="ELAPSEDTIME" val="199.885"/>
  <p:tag name="TIMELINE" val="8.11/12.05/38.39/51.65/56.04/126.24/147.65"/>
  <p:tag name="ARTICULATE_SLIDE_PAUSE" val="0"/>
  <p:tag name="ARTICULATE_NAV_LEVEL" val="2"/>
  <p:tag name="ARTICULATE_PLAYLIST_ID" val="-1"/>
  <p:tag name="ARTICULATE_VIEW_MODE" val="2"/>
  <p:tag name="ARTICULATE_LOCK_SLIDE" val="0"/>
  <p:tag name="ARTICULATE_SLIDE_NAV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RsnXHqfp_files\slide0001_image001.jp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0dc9de7-f265-4121-a5eb-c9ece76ab2d6"/>
  <p:tag name="TIMELINE" val="19.26/24.10/30.78/90.36"/>
  <p:tag name="ELAPSEDTIME" val="121.729"/>
  <p:tag name="ARTICULATE_SLIDE_PAUSE" val="0"/>
  <p:tag name="ARTICULATE_NAV_LEVEL" val="2"/>
  <p:tag name="ARTICULATE_PLAYLIST_ID" val="-1"/>
  <p:tag name="ARTICULATE_VIEW_MODE" val="2"/>
  <p:tag name="ARTICULATE_LOCK_SLIDE" val="0"/>
  <p:tag name="ARTICULATE_SLIDE_NAV" val="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6e8c9a6-cdb2-46e6-a3f0-1787c4bddd64"/>
  <p:tag name="ELAPSEDTIME" val="132.463"/>
  <p:tag name="TIMELINE" val="38.39/57.02/65.25/83.94/87.79/103.22/109.53"/>
  <p:tag name="ARTICULATE_SLIDE_PAUSE" val="0"/>
  <p:tag name="ARTICULATE_NAV_LEVEL" val="2"/>
  <p:tag name="ARTICULATE_PLAYLIST_ID" val="-1"/>
  <p:tag name="ARTICULATE_VIEW_MODE" val="2"/>
  <p:tag name="ARTICULATE_LOCK_SLIDE" val="0"/>
  <p:tag name="ARTICULATE_SLIDE_NAV" val="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1IW6HyKN_files\slide0001_image001.p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6975cd9-dbf0-4a87-916a-c89c201ca094"/>
  <p:tag name="TIMELINE" val="36.13/75.73"/>
  <p:tag name="ELAPSEDTIME" val="128.39"/>
  <p:tag name="ARTICULATE_SLIDE_PAUSE" val="0"/>
  <p:tag name="ARTICULATE_NAV_LEVEL" val="2"/>
  <p:tag name="ARTICULATE_PLAYLIST_ID" val="-1"/>
  <p:tag name="ARTICULATE_LOCK_SLIDE" val="0"/>
  <p:tag name="ARTICULATE_SLIDE_NAV" val="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d8109e5-252c-4bef-9362-8cd3a2ef65c4"/>
  <p:tag name="ELAPSEDTIME" val="44.197"/>
  <p:tag name="ARTICULATE_TITLE_TAG" val="Software Development Ecosystem"/>
  <p:tag name="ARTICULATE_SLIDE_PAUSE" val="0"/>
  <p:tag name="ARTICULATE_NAV_LEVEL" val="2"/>
  <p:tag name="ARTICULATE_PLAYLIST_ID" val="-1"/>
  <p:tag name="ARTICULATE_LOCK_SLIDE" val="0"/>
  <p:tag name="ARTICULATE_SLIDE_NAV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d8109e5-252c-4bef-9362-8cd3a2ef65c4"/>
  <p:tag name="ELAPSEDTIME" val="44.197"/>
  <p:tag name="ARTICULATE_TITLE_TAG" val="Software Development Ecosystem"/>
  <p:tag name="ARTICULATE_SLIDE_PAUSE" val="0"/>
  <p:tag name="ARTICULATE_NAV_LEVEL" val="2"/>
  <p:tag name="ARTICULATE_PLAYLIST_ID" val="-1"/>
  <p:tag name="ARTICULATE_LOCK_SLIDE" val="0"/>
  <p:tag name="ARTICULATE_SLIDE_NAV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C66x Lite EVM Details"/>
  <p:tag name="ARTICULATE_SLIDE_GUID" val="f03d782a-f22e-4c6b-892f-0f0d4b0df4d4"/>
  <p:tag name="TIMELINE" val="7.39/33.75/70.82"/>
  <p:tag name="ELAPSEDTIME" val="85.807"/>
  <p:tag name="ARTICULATE_SLIDE_PAUSE" val="0"/>
  <p:tag name="ARTICULATE_NAV_LEVEL" val="2"/>
  <p:tag name="ARTICULATE_PLAYLIST_ID" val="-1"/>
  <p:tag name="ARTICULATE_LOCK_SLIDE" val="0"/>
  <p:tag name="ARTICULATE_SLIDE_NAV" val="1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OURCE_IMAGE" val="C:\DOCUME~1\a0850458\LOCALS~1\Temp\articulate\presenter\imgtemp\KnbGwCxl_files\slide0001_image001.png"/>
  <p:tag name="ARTICULATE_PUBLISH_MOD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RsnXHqfp_files\slide0001_image001.jp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LAPSEDTIME" val="11.75"/>
  <p:tag name="ARTICULATE_SLIDE_GUID" val="92099343-b1aa-443e-940a-1720ec1a9e3b"/>
  <p:tag name="ARTICULATE_SLIDE_PAUSE" val="0"/>
  <p:tag name="ARTICULATE_NAV_LEVEL" val="1"/>
  <p:tag name="ARTICULATE_PLAYLIST_ID" val="-1"/>
  <p:tag name="ARTICULATE_LOCK_SLIDE" val="0"/>
  <p:tag name="ARTICULATE_SLIDE_NAV" val="3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LAPSEDTIME" val="11.75"/>
  <p:tag name="ARTICULATE_SLIDE_GUID" val="92099343-b1aa-443e-940a-1720ec1a9e3b"/>
  <p:tag name="ARTICULATE_SLIDE_PAUSE" val="0"/>
  <p:tag name="ARTICULATE_NAV_LEVEL" val="1"/>
  <p:tag name="ARTICULATE_PLAYLIST_ID" val="-1"/>
  <p:tag name="ARTICULATE_LOCK_SLIDE" val="0"/>
  <p:tag name="ARTICULATE_SLIDE_NAV" val="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1IW6HyKN_files\slide0001_image001.p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RsnXHqfp_files\slide0001_image001.jp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1IW6HyKN_files\slide0001_image001.p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RsnXHqfp_files\slide0001_image001.j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0850458\LOCALS~1\Temp\articulate\presenter\imgtemp\1IW6HyKN_files\slide0001_image001.pn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</TotalTime>
  <Words>1827</Words>
  <Application>Microsoft Office PowerPoint</Application>
  <PresentationFormat>On-screen Show (4:3)</PresentationFormat>
  <Paragraphs>541</Paragraphs>
  <Slides>48</Slides>
  <Notes>13</Notes>
  <HiddenSlides>3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Office Theme</vt:lpstr>
      <vt:lpstr>1_Office Theme</vt:lpstr>
      <vt:lpstr>2_Office Theme</vt:lpstr>
      <vt:lpstr>3_Office Theme</vt:lpstr>
      <vt:lpstr>Visio</vt:lpstr>
      <vt:lpstr> KeyStone Multicore Software Development Ecosystem</vt:lpstr>
      <vt:lpstr>Agenda</vt:lpstr>
      <vt:lpstr>Software System Basics</vt:lpstr>
      <vt:lpstr>TI DSP Software Support</vt:lpstr>
      <vt:lpstr>KeyStone Advantages &amp; Requirements</vt:lpstr>
      <vt:lpstr>TI Software Development Ecosystem Multicore Performance, Single-core Simplicity</vt:lpstr>
      <vt:lpstr>TI Software Development Ecosystem Code Composer Studio + Eclipse IDE</vt:lpstr>
      <vt:lpstr>Code Composer Studio (CCS)</vt:lpstr>
      <vt:lpstr>TI Software Development Ecosystem Multicore Software Development Kit</vt:lpstr>
      <vt:lpstr>MCSDK Overview</vt:lpstr>
      <vt:lpstr>MCSDK Advantages</vt:lpstr>
      <vt:lpstr>BIOS-MCSDK Software Layers</vt:lpstr>
      <vt:lpstr>Development Requirements &gt; MCSDK Solutions</vt:lpstr>
      <vt:lpstr>Communication via LLD and CSL Layers</vt:lpstr>
      <vt:lpstr>MCSDK Algorithm Libraries</vt:lpstr>
      <vt:lpstr>Inter-Processor Communication (IPC) Usage</vt:lpstr>
      <vt:lpstr>Simplified Development &amp; Migration</vt:lpstr>
      <vt:lpstr>MCSDK Top-level Directory Folders</vt:lpstr>
      <vt:lpstr>TI Software Development Ecosystem Third Party Software Plug-ins</vt:lpstr>
      <vt:lpstr>Third Party Plug-Ins</vt:lpstr>
      <vt:lpstr>TI Software Development Ecosystem Multicore Performance, Single-core Simplicity</vt:lpstr>
      <vt:lpstr>Slide 22</vt:lpstr>
      <vt:lpstr>Agenda</vt:lpstr>
      <vt:lpstr>Product Folders</vt:lpstr>
      <vt:lpstr>Product Folder Top</vt:lpstr>
      <vt:lpstr>Product Folder Expand</vt:lpstr>
      <vt:lpstr>Product Folder Features Menu</vt:lpstr>
      <vt:lpstr>Product Folder Diagrams</vt:lpstr>
      <vt:lpstr>Product Folder Top Docs</vt:lpstr>
      <vt:lpstr>Product Folder Doc Menu</vt:lpstr>
      <vt:lpstr>Product Folder User Guides Expand</vt:lpstr>
      <vt:lpstr>Product Folder Top SW</vt:lpstr>
      <vt:lpstr>Product Folder Top SW Menu</vt:lpstr>
      <vt:lpstr>Product Folder SW</vt:lpstr>
      <vt:lpstr>Product Folder MCSDK</vt:lpstr>
      <vt:lpstr>Product Folder Top Support</vt:lpstr>
      <vt:lpstr>Product Folder Top Support Menu</vt:lpstr>
      <vt:lpstr>Product Folder Support</vt:lpstr>
      <vt:lpstr>E2E C6000 Multicore DSP</vt:lpstr>
      <vt:lpstr>E2E C6000 Multicore DSP Post</vt:lpstr>
      <vt:lpstr>E2E C6000 Mcore DSP New Post</vt:lpstr>
      <vt:lpstr>E2E C6000 Mcore DSP Forum</vt:lpstr>
      <vt:lpstr>E2E C6000 Mcore DSP Forum Reply</vt:lpstr>
      <vt:lpstr>Embedded Processors Wiki</vt:lpstr>
      <vt:lpstr>Embedded Processors Wiki</vt:lpstr>
      <vt:lpstr>Embedded Processors Wiki</vt:lpstr>
      <vt:lpstr>Embedded Processors Wiki</vt:lpstr>
      <vt:lpstr>For More Information</vt:lpstr>
    </vt:vector>
  </TitlesOfParts>
  <Company>Drexel 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KeyStone Software ECO</dc:title>
  <dc:creator>RanKatzur</dc:creator>
  <cp:lastModifiedBy>Robert J. Hillard</cp:lastModifiedBy>
  <cp:revision>179</cp:revision>
  <dcterms:created xsi:type="dcterms:W3CDTF">2012-05-04T17:11:08Z</dcterms:created>
  <dcterms:modified xsi:type="dcterms:W3CDTF">2012-10-12T01:02:17Z</dcterms:modified>
</cp:coreProperties>
</file>